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yungkyu Park" userId="c554c40667bed3ec" providerId="LiveId" clId="{751231D2-525B-4EB8-8FD3-1DA2842820C7}"/>
    <pc:docChg chg="undo custSel modSld">
      <pc:chgData name="Hyungkyu Park" userId="c554c40667bed3ec" providerId="LiveId" clId="{751231D2-525B-4EB8-8FD3-1DA2842820C7}" dt="2026-08-06T08:12:11.819" v="22" actId="688"/>
      <pc:docMkLst>
        <pc:docMk/>
      </pc:docMkLst>
      <pc:sldChg chg="modSp mod">
        <pc:chgData name="Hyungkyu Park" userId="c554c40667bed3ec" providerId="LiveId" clId="{751231D2-525B-4EB8-8FD3-1DA2842820C7}" dt="2026-08-06T08:12:11.819" v="22" actId="688"/>
        <pc:sldMkLst>
          <pc:docMk/>
          <pc:sldMk cId="2007333814" sldId="273"/>
        </pc:sldMkLst>
        <pc:picChg chg="mod">
          <ac:chgData name="Hyungkyu Park" userId="c554c40667bed3ec" providerId="LiveId" clId="{751231D2-525B-4EB8-8FD3-1DA2842820C7}" dt="2026-08-06T08:12:11.819" v="22" actId="688"/>
          <ac:picMkLst>
            <pc:docMk/>
            <pc:sldMk cId="2007333814" sldId="273"/>
            <ac:picMk id="22" creationId="{00000000-0000-0000-0000-000000000000}"/>
          </ac:picMkLst>
        </pc:picChg>
      </pc:sldChg>
      <pc:sldChg chg="addSp delSp modSp mod">
        <pc:chgData name="Hyungkyu Park" userId="c554c40667bed3ec" providerId="LiveId" clId="{751231D2-525B-4EB8-8FD3-1DA2842820C7}" dt="2026-08-06T08:03:47.575" v="21" actId="1076"/>
        <pc:sldMkLst>
          <pc:docMk/>
          <pc:sldMk cId="5007925" sldId="276"/>
        </pc:sldMkLst>
        <pc:picChg chg="add del mod">
          <ac:chgData name="Hyungkyu Park" userId="c554c40667bed3ec" providerId="LiveId" clId="{751231D2-525B-4EB8-8FD3-1DA2842820C7}" dt="2026-08-06T08:00:16.780" v="14" actId="478"/>
          <ac:picMkLst>
            <pc:docMk/>
            <pc:sldMk cId="5007925" sldId="276"/>
            <ac:picMk id="18" creationId="{BF2F84CB-C55E-BF79-092D-F2361B122B22}"/>
          </ac:picMkLst>
        </pc:picChg>
        <pc:picChg chg="add mod">
          <ac:chgData name="Hyungkyu Park" userId="c554c40667bed3ec" providerId="LiveId" clId="{751231D2-525B-4EB8-8FD3-1DA2842820C7}" dt="2026-08-06T08:00:21.575" v="15" actId="1076"/>
          <ac:picMkLst>
            <pc:docMk/>
            <pc:sldMk cId="5007925" sldId="276"/>
            <ac:picMk id="20" creationId="{9AF9F699-8CF5-A010-0F14-77C9A4BC0837}"/>
          </ac:picMkLst>
        </pc:picChg>
        <pc:picChg chg="del">
          <ac:chgData name="Hyungkyu Park" userId="c554c40667bed3ec" providerId="LiveId" clId="{751231D2-525B-4EB8-8FD3-1DA2842820C7}" dt="2026-08-06T07:58:19.510" v="6" actId="478"/>
          <ac:picMkLst>
            <pc:docMk/>
            <pc:sldMk cId="5007925" sldId="276"/>
            <ac:picMk id="22" creationId="{00000000-0000-0000-0000-000000000000}"/>
          </ac:picMkLst>
        </pc:picChg>
        <pc:picChg chg="del mod">
          <ac:chgData name="Hyungkyu Park" userId="c554c40667bed3ec" providerId="LiveId" clId="{751231D2-525B-4EB8-8FD3-1DA2842820C7}" dt="2026-08-06T08:03:41.977" v="20" actId="478"/>
          <ac:picMkLst>
            <pc:docMk/>
            <pc:sldMk cId="5007925" sldId="276"/>
            <ac:picMk id="23" creationId="{00000000-0000-0000-0000-000000000000}"/>
          </ac:picMkLst>
        </pc:picChg>
        <pc:picChg chg="add mod">
          <ac:chgData name="Hyungkyu Park" userId="c554c40667bed3ec" providerId="LiveId" clId="{751231D2-525B-4EB8-8FD3-1DA2842820C7}" dt="2026-08-06T08:03:47.575" v="21" actId="1076"/>
          <ac:picMkLst>
            <pc:docMk/>
            <pc:sldMk cId="5007925" sldId="276"/>
            <ac:picMk id="24" creationId="{54C27B96-A3D7-CDA5-4075-D4FA3CEA24C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39.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40.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15.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14.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16.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27.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7.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18.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20.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27.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29.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23.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41.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48.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30.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31.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32.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33.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34.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7.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35.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Original financial analysis page reproduced unchanged from 250415-SJ MONOTECH Dross IR.pdf, page 36.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14.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8.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13.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27.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45.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source: 250415-SJ MONOTECH Dross IR.pdf, page 44.</a:t>
            </a:r>
          </a:p>
          <a:p>
            <a:r>
              <a:t>- Demonstration operating period and production/export quantities supplied by management.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5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13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rcRect l="23927" r="23927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3129EC5A-3087-4FD2-8B2C-541B9C9585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2922">
              <a:alpha val="8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57D64B4-9766-41B5-A9B8-F322E4330E6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3333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9D7BC"/>
                </a:solidFill>
              </a:defRPr>
            </a:pPr>
            <a:r>
              <a:rPr sz="1050" b="1">
                <a:solidFill>
                  <a:srgbClr val="A9D7BC"/>
                </a:solidFill>
              </a:rPr>
              <a:t>INVESTOR RELATIONS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32F6A2D-58D7-45C4-A784-B6F8A5603D2C}"/>
              </a:ext>
            </a:extLst>
          </p:cNvPr>
          <p:cNvSpPr>
            <a:spLocks noGrp="1"/>
          </p:cNvSpPr>
          <p:nvPr/>
        </p:nvSpPr>
        <p:spPr>
          <a:xfrm>
            <a:off x="666750" y="1200150"/>
            <a:ext cx="5905500" cy="1276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Aluminium Dross</a:t>
            </a:r>
          </a:p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Upcycling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53B8183-7796-4227-BFB7-C1757AC011A9}"/>
              </a:ext>
            </a:extLst>
          </p:cNvPr>
          <p:cNvSpPr>
            <a:spLocks noGrp="1"/>
          </p:cNvSpPr>
          <p:nvPr/>
        </p:nvSpPr>
        <p:spPr>
          <a:xfrm>
            <a:off x="666750" y="2705100"/>
            <a:ext cx="59055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DCEBE4"/>
                </a:solidFill>
              </a:defRPr>
            </a:pPr>
            <a:r>
              <a:rPr sz="1725" b="0">
                <a:solidFill>
                  <a:srgbClr val="DCEBE4"/>
                </a:solidFill>
              </a:rPr>
              <a:t>Commercially demonstrated recovery of ultra-fine aluminium hydroxide from secondary aluminium dross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C86C90F-4F51-454C-A851-613921D568D3}"/>
              </a:ext>
            </a:extLst>
          </p:cNvPr>
          <p:cNvSpPr>
            <a:spLocks noGrp="1"/>
          </p:cNvSpPr>
          <p:nvPr/>
        </p:nvSpPr>
        <p:spPr>
          <a:xfrm>
            <a:off x="666750" y="3886200"/>
            <a:ext cx="1809750" cy="47625"/>
          </a:xfrm>
          <a:prstGeom prst="rect">
            <a:avLst/>
          </a:prstGeom>
          <a:solidFill>
            <a:srgbClr val="63A84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8CEF7B-DA28-4C93-A899-FE8FC0583B0E}"/>
              </a:ext>
            </a:extLst>
          </p:cNvPr>
          <p:cNvSpPr>
            <a:spLocks noGrp="1"/>
          </p:cNvSpPr>
          <p:nvPr/>
        </p:nvSpPr>
        <p:spPr>
          <a:xfrm>
            <a:off x="666750" y="417195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SJ MONOTECH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B7E29B-EA63-4524-9FB2-D3BE0C0950C8}"/>
              </a:ext>
            </a:extLst>
          </p:cNvPr>
          <p:cNvSpPr>
            <a:spLocks noGrp="1"/>
          </p:cNvSpPr>
          <p:nvPr/>
        </p:nvSpPr>
        <p:spPr>
          <a:xfrm>
            <a:off x="666750" y="4572000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C6DDD2"/>
                </a:solidFill>
              </a:defRPr>
            </a:pPr>
            <a:r>
              <a:rPr sz="1275" b="0">
                <a:solidFill>
                  <a:srgbClr val="C6DDD2"/>
                </a:solidFill>
              </a:rPr>
              <a:t>Technology validated through one year of demo plant operation</a:t>
            </a:r>
          </a:p>
        </p:txBody>
      </p:sp>
    </p:spTree>
    <p:extLst>
      <p:ext uri="{BB962C8B-B14F-4D97-AF65-F5344CB8AC3E}">
        <p14:creationId xmlns:p14="http://schemas.microsoft.com/office/powerpoint/2010/main" val="348810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DBF0B38D-8DBA-456A-A311-91FB64DFDF7C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DEMONSTRATED MASS BALANCE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572DD5A-A1DB-43A5-91C2-0FE0535C083B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Recovery and production metrics must be defined separately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1B27829-7A85-473E-B454-9C3F732EE526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Product output can exceed feed weight because reagents and co-product components are incorporated into the final material streams.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EEC6214-31E2-4511-9265-7A04AACBA638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A7A7938-DCE9-453E-AE1A-A6EF67B20AE0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31432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B6BF22-C811-4967-B683-207537739B1C}"/>
              </a:ext>
            </a:extLst>
          </p:cNvPr>
          <p:cNvSpPr>
            <a:spLocks noGrp="1"/>
          </p:cNvSpPr>
          <p:nvPr/>
        </p:nvSpPr>
        <p:spPr>
          <a:xfrm>
            <a:off x="838200" y="2219325"/>
            <a:ext cx="2686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Up to 92%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87D3D6-C2E7-4C99-89E9-A077BB41607B}"/>
              </a:ext>
            </a:extLst>
          </p:cNvPr>
          <p:cNvSpPr>
            <a:spLocks noGrp="1"/>
          </p:cNvSpPr>
          <p:nvPr/>
        </p:nvSpPr>
        <p:spPr>
          <a:xfrm>
            <a:off x="838200" y="2686050"/>
            <a:ext cx="2686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RECOVERY OF RECOVERABLE ALUMINIUM-BEARING CONSTITUENTS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A3D5BE4-6D78-4488-95C5-15E16158BE63}"/>
              </a:ext>
            </a:extLst>
          </p:cNvPr>
          <p:cNvSpPr>
            <a:spLocks noGrp="1"/>
          </p:cNvSpPr>
          <p:nvPr/>
        </p:nvSpPr>
        <p:spPr>
          <a:xfrm>
            <a:off x="4057650" y="2095500"/>
            <a:ext cx="31432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88FDBBA-4A1B-482C-A10D-168D7408FFA3}"/>
              </a:ext>
            </a:extLst>
          </p:cNvPr>
          <p:cNvSpPr>
            <a:spLocks noGrp="1"/>
          </p:cNvSpPr>
          <p:nvPr/>
        </p:nvSpPr>
        <p:spPr>
          <a:xfrm>
            <a:off x="4286250" y="2219325"/>
            <a:ext cx="2686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~1.15 t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4EB0AD2-C640-443F-9C50-3835A91C3233}"/>
              </a:ext>
            </a:extLst>
          </p:cNvPr>
          <p:cNvSpPr>
            <a:spLocks noGrp="1"/>
          </p:cNvSpPr>
          <p:nvPr/>
        </p:nvSpPr>
        <p:spPr>
          <a:xfrm>
            <a:off x="4286250" y="2686050"/>
            <a:ext cx="2686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COMBINED PRODUCTS AND CO-PRODUCTS PER TONNE OF DRY DROSS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C20A924-434F-4B82-A1F8-7603E6E19DC9}"/>
              </a:ext>
            </a:extLst>
          </p:cNvPr>
          <p:cNvSpPr>
            <a:spLocks noGrp="1"/>
          </p:cNvSpPr>
          <p:nvPr/>
        </p:nvSpPr>
        <p:spPr>
          <a:xfrm>
            <a:off x="7505700" y="2095500"/>
            <a:ext cx="40767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DF0817-ED51-4D79-AF9A-C7910E5EC34D}"/>
              </a:ext>
            </a:extLst>
          </p:cNvPr>
          <p:cNvSpPr>
            <a:spLocks noGrp="1"/>
          </p:cNvSpPr>
          <p:nvPr/>
        </p:nvSpPr>
        <p:spPr>
          <a:xfrm>
            <a:off x="7734300" y="2219325"/>
            <a:ext cx="3619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15,000 t/y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7E3739A-FAD2-4E7C-B6FE-9B85BE8C6CC1}"/>
              </a:ext>
            </a:extLst>
          </p:cNvPr>
          <p:cNvSpPr>
            <a:spLocks noGrp="1"/>
          </p:cNvSpPr>
          <p:nvPr/>
        </p:nvSpPr>
        <p:spPr>
          <a:xfrm>
            <a:off x="7734300" y="2686050"/>
            <a:ext cx="3619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PLANNED COMMERCIAL DRY-DROSS FEED CAPACITY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9666D1B-9DEF-4631-B06C-3404C91E6382}"/>
              </a:ext>
            </a:extLst>
          </p:cNvPr>
          <p:cNvSpPr>
            <a:spLocks noGrp="1"/>
          </p:cNvSpPr>
          <p:nvPr/>
        </p:nvSpPr>
        <p:spPr>
          <a:xfrm>
            <a:off x="609600" y="3638550"/>
            <a:ext cx="10972800" cy="1733550"/>
          </a:xfrm>
          <a:prstGeom prst="roundRect">
            <a:avLst>
              <a:gd name="adj" fmla="val 6593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6BECD07-494C-40C1-BB74-8D7AA2803978}"/>
              </a:ext>
            </a:extLst>
          </p:cNvPr>
          <p:cNvSpPr>
            <a:spLocks noGrp="1"/>
          </p:cNvSpPr>
          <p:nvPr/>
        </p:nvSpPr>
        <p:spPr>
          <a:xfrm>
            <a:off x="876300" y="3829050"/>
            <a:ext cx="3619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Recommended investor interpretation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9DF29A4-26F4-4294-8172-09A25400AF4A}"/>
              </a:ext>
            </a:extLst>
          </p:cNvPr>
          <p:cNvSpPr>
            <a:spLocks noGrp="1"/>
          </p:cNvSpPr>
          <p:nvPr/>
        </p:nvSpPr>
        <p:spPr>
          <a:xfrm>
            <a:off x="876300" y="4229100"/>
            <a:ext cx="10287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The 92% figure describes recovery performance, while the approximately 1.15 t/t figure describes total saleable products and co-products after reaction and material addition. These figures should not be presented as the same metric.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73117E3-5A11-4E2E-9F37-C59AD3439225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5E8F753-A9C6-436A-9185-229AA46B176D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74532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93EB85BC-54A5-4F22-BEA2-D123294ADABD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PRODUCT QUALITY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F1339DB-7B93-40F5-81A6-0F054793FB80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demonstrated product matches the required fine-particle range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5685C11-FC3F-4C1E-9B93-2FB083380C60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Product positioning should be supported by analysis data, not only by promotional claims.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B42660F-EF4B-49B5-80AC-B754E9A376EB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1627C7F-F783-4D51-BD6D-C99B0B375558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30480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328A6F0-9334-4D38-A470-9969B105FF34}"/>
              </a:ext>
            </a:extLst>
          </p:cNvPr>
          <p:cNvSpPr>
            <a:spLocks noGrp="1"/>
          </p:cNvSpPr>
          <p:nvPr/>
        </p:nvSpPr>
        <p:spPr>
          <a:xfrm>
            <a:off x="838200" y="2124075"/>
            <a:ext cx="2590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3.02 μm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F207732-58A8-408F-96DC-205CB3B65AF6}"/>
              </a:ext>
            </a:extLst>
          </p:cNvPr>
          <p:cNvSpPr>
            <a:spLocks noGrp="1"/>
          </p:cNvSpPr>
          <p:nvPr/>
        </p:nvSpPr>
        <p:spPr>
          <a:xfrm>
            <a:off x="838200" y="2590800"/>
            <a:ext cx="25908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SJ MONOTECH MEAN PARTICLE SIZE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0DD5645-8CBF-4513-B2A6-E5DF6E5CD5C2}"/>
              </a:ext>
            </a:extLst>
          </p:cNvPr>
          <p:cNvSpPr>
            <a:spLocks noGrp="1"/>
          </p:cNvSpPr>
          <p:nvPr/>
        </p:nvSpPr>
        <p:spPr>
          <a:xfrm>
            <a:off x="3886200" y="2000250"/>
            <a:ext cx="30480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01D17D9-AC09-440B-8179-C4AAE9AE8221}"/>
              </a:ext>
            </a:extLst>
          </p:cNvPr>
          <p:cNvSpPr>
            <a:spLocks noGrp="1"/>
          </p:cNvSpPr>
          <p:nvPr/>
        </p:nvSpPr>
        <p:spPr>
          <a:xfrm>
            <a:off x="4114800" y="2124075"/>
            <a:ext cx="2590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99.6%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B778157-75B9-4AD6-BD79-AD50D38EE588}"/>
              </a:ext>
            </a:extLst>
          </p:cNvPr>
          <p:cNvSpPr>
            <a:spLocks noGrp="1"/>
          </p:cNvSpPr>
          <p:nvPr/>
        </p:nvSpPr>
        <p:spPr>
          <a:xfrm>
            <a:off x="4114800" y="2590800"/>
            <a:ext cx="25908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SJ MONOTECH WHITENESS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0772DB8-1F3F-4EA2-9AEF-CEE008F7F68E}"/>
              </a:ext>
            </a:extLst>
          </p:cNvPr>
          <p:cNvSpPr>
            <a:spLocks noGrp="1"/>
          </p:cNvSpPr>
          <p:nvPr/>
        </p:nvSpPr>
        <p:spPr>
          <a:xfrm>
            <a:off x="7162800" y="2000250"/>
            <a:ext cx="30480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3F29E4-A59A-4607-A8AD-4D87A9AE1034}"/>
              </a:ext>
            </a:extLst>
          </p:cNvPr>
          <p:cNvSpPr>
            <a:spLocks noGrp="1"/>
          </p:cNvSpPr>
          <p:nvPr/>
        </p:nvSpPr>
        <p:spPr>
          <a:xfrm>
            <a:off x="7391400" y="2124075"/>
            <a:ext cx="2590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3.79 μm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11795D-1C12-45A5-A82B-841CB860161F}"/>
              </a:ext>
            </a:extLst>
          </p:cNvPr>
          <p:cNvSpPr>
            <a:spLocks noGrp="1"/>
          </p:cNvSpPr>
          <p:nvPr/>
        </p:nvSpPr>
        <p:spPr>
          <a:xfrm>
            <a:off x="7391400" y="2590800"/>
            <a:ext cx="25908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REFERENCE COMPETITOR PARTICLE SIZE</a:t>
            </a: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3"/>
          <a:srcRect l="14448" r="14448"/>
          <a:stretch>
            <a:fillRect/>
          </a:stretch>
        </p:blipFill>
        <p:spPr>
          <a:xfrm>
            <a:off x="609600" y="3371850"/>
            <a:ext cx="3429000" cy="2095500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/>
          <a:srcRect l="14463" r="14463"/>
          <a:stretch>
            <a:fillRect/>
          </a:stretch>
        </p:blipFill>
        <p:spPr>
          <a:xfrm>
            <a:off x="4305300" y="3371850"/>
            <a:ext cx="3429000" cy="2095500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2AAD9CE-5E44-44E4-ADF6-CE9AE8A9F29D}"/>
              </a:ext>
            </a:extLst>
          </p:cNvPr>
          <p:cNvSpPr>
            <a:spLocks noGrp="1"/>
          </p:cNvSpPr>
          <p:nvPr/>
        </p:nvSpPr>
        <p:spPr>
          <a:xfrm>
            <a:off x="8001000" y="3371850"/>
            <a:ext cx="3200400" cy="2095500"/>
          </a:xfrm>
          <a:prstGeom prst="roundRect">
            <a:avLst>
              <a:gd name="adj" fmla="val 5455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8C2BE68-787C-4EA6-84E8-432D657830F5}"/>
              </a:ext>
            </a:extLst>
          </p:cNvPr>
          <p:cNvSpPr>
            <a:spLocks noGrp="1"/>
          </p:cNvSpPr>
          <p:nvPr/>
        </p:nvSpPr>
        <p:spPr>
          <a:xfrm>
            <a:off x="8248650" y="3562350"/>
            <a:ext cx="2571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Commercial meaning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0917175-00E3-4711-AABC-E9F054D1556E}"/>
              </a:ext>
            </a:extLst>
          </p:cNvPr>
          <p:cNvSpPr>
            <a:spLocks noGrp="1"/>
          </p:cNvSpPr>
          <p:nvPr/>
        </p:nvSpPr>
        <p:spPr>
          <a:xfrm>
            <a:off x="8248650" y="3943350"/>
            <a:ext cx="25717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Controlled particle size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High whiteness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Potentially easier formulation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Broader specialty-filler applications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1065CAB-D87D-43FE-A600-B69ABC008C03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34499DE-3CFC-43A6-9B5E-DAC16EA43F03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35131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6DDA64C-B5CB-415D-9F68-A879502092E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PRODUCT PORTFOLIO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9885F22-53DD-4E3B-A447-EE023CA6ECA9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Ultra-fine ATH is the primary commercial product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B082911-5893-4ACA-8F61-89319090C9B7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Higher-value alumina products are treated as expansion opportunities, not as base-case revenue.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8610DAB-8E69-4075-9ACC-AD9B02ABA8D3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3"/>
          <a:srcRect l="14532" r="14532"/>
          <a:stretch>
            <a:fillRect/>
          </a:stretch>
        </p:blipFill>
        <p:spPr>
          <a:xfrm>
            <a:off x="609600" y="1952625"/>
            <a:ext cx="3905250" cy="3333750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BAAF850-33D9-4498-8FDF-B8EEB210E2AC}"/>
              </a:ext>
            </a:extLst>
          </p:cNvPr>
          <p:cNvSpPr>
            <a:spLocks noGrp="1"/>
          </p:cNvSpPr>
          <p:nvPr/>
        </p:nvSpPr>
        <p:spPr>
          <a:xfrm>
            <a:off x="4876800" y="1952625"/>
            <a:ext cx="3048000" cy="1524000"/>
          </a:xfrm>
          <a:prstGeom prst="roundRect">
            <a:avLst>
              <a:gd name="adj" fmla="val 7500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BBE795-D414-4A99-8733-017EDD5E6856}"/>
              </a:ext>
            </a:extLst>
          </p:cNvPr>
          <p:cNvSpPr>
            <a:spLocks noGrp="1"/>
          </p:cNvSpPr>
          <p:nvPr/>
        </p:nvSpPr>
        <p:spPr>
          <a:xfrm>
            <a:off x="5124450" y="2114550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28451"/>
                </a:solidFill>
              </a:defRPr>
            </a:pPr>
            <a:r>
              <a:rPr sz="1275" b="1">
                <a:solidFill>
                  <a:srgbClr val="128451"/>
                </a:solidFill>
              </a:rPr>
              <a:t>Primary product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4C89765-51D3-4FE4-97F4-E02D25B22E5E}"/>
              </a:ext>
            </a:extLst>
          </p:cNvPr>
          <p:cNvSpPr>
            <a:spLocks noGrp="1"/>
          </p:cNvSpPr>
          <p:nvPr/>
        </p:nvSpPr>
        <p:spPr>
          <a:xfrm>
            <a:off x="5124450" y="2400300"/>
            <a:ext cx="2571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362F"/>
                </a:solidFill>
              </a:defRPr>
            </a:pPr>
            <a:r>
              <a:rPr sz="1725" b="1">
                <a:solidFill>
                  <a:srgbClr val="17362F"/>
                </a:solidFill>
              </a:rPr>
              <a:t>Ultra-fine aluminium hydroxide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D9DC4D2-6650-43D8-981D-E17959069C26}"/>
              </a:ext>
            </a:extLst>
          </p:cNvPr>
          <p:cNvSpPr>
            <a:spLocks noGrp="1"/>
          </p:cNvSpPr>
          <p:nvPr/>
        </p:nvSpPr>
        <p:spPr>
          <a:xfrm>
            <a:off x="5124450" y="2943225"/>
            <a:ext cx="257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Flame-retardant fillers, cables, polymers, coatings and adhesives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116A500-0FF1-4567-9786-EA37FD4339D0}"/>
              </a:ext>
            </a:extLst>
          </p:cNvPr>
          <p:cNvSpPr>
            <a:spLocks noGrp="1"/>
          </p:cNvSpPr>
          <p:nvPr/>
        </p:nvSpPr>
        <p:spPr>
          <a:xfrm>
            <a:off x="8153400" y="1952625"/>
            <a:ext cx="30480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F1D327B-579C-43AF-AA0F-547C03EC7D15}"/>
              </a:ext>
            </a:extLst>
          </p:cNvPr>
          <p:cNvSpPr>
            <a:spLocks noGrp="1"/>
          </p:cNvSpPr>
          <p:nvPr/>
        </p:nvSpPr>
        <p:spPr>
          <a:xfrm>
            <a:off x="8401050" y="21145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28451"/>
                </a:solidFill>
              </a:defRPr>
            </a:pPr>
            <a:r>
              <a:rPr sz="1275" b="1">
                <a:solidFill>
                  <a:srgbClr val="128451"/>
                </a:solidFill>
              </a:rPr>
              <a:t>Standard grade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90B5B52-1045-46CC-BB8B-12B0470BB486}"/>
              </a:ext>
            </a:extLst>
          </p:cNvPr>
          <p:cNvSpPr>
            <a:spLocks noGrp="1"/>
          </p:cNvSpPr>
          <p:nvPr/>
        </p:nvSpPr>
        <p:spPr>
          <a:xfrm>
            <a:off x="8401050" y="2400300"/>
            <a:ext cx="2571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362F"/>
                </a:solidFill>
              </a:defRPr>
            </a:pPr>
            <a:r>
              <a:rPr sz="1725" b="1">
                <a:solidFill>
                  <a:srgbClr val="17362F"/>
                </a:solidFill>
              </a:rPr>
              <a:t>Aluminium hydroxide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AB0F39-F19B-4F6C-AB5A-151D969CCD3A}"/>
              </a:ext>
            </a:extLst>
          </p:cNvPr>
          <p:cNvSpPr>
            <a:spLocks noGrp="1"/>
          </p:cNvSpPr>
          <p:nvPr/>
        </p:nvSpPr>
        <p:spPr>
          <a:xfrm>
            <a:off x="8401050" y="2943225"/>
            <a:ext cx="257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Chemical intermediates, zeolite, glass fibre and catalyst carriers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A82551B-9DE5-4512-BA9B-793C2819E06A}"/>
              </a:ext>
            </a:extLst>
          </p:cNvPr>
          <p:cNvSpPr>
            <a:spLocks noGrp="1"/>
          </p:cNvSpPr>
          <p:nvPr/>
        </p:nvSpPr>
        <p:spPr>
          <a:xfrm>
            <a:off x="4876800" y="3705225"/>
            <a:ext cx="3048000" cy="1581150"/>
          </a:xfrm>
          <a:prstGeom prst="roundRect">
            <a:avLst>
              <a:gd name="adj" fmla="val 7229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42EAF49-4A72-4325-9A08-E6DE3647B206}"/>
              </a:ext>
            </a:extLst>
          </p:cNvPr>
          <p:cNvSpPr>
            <a:spLocks noGrp="1"/>
          </p:cNvSpPr>
          <p:nvPr/>
        </p:nvSpPr>
        <p:spPr>
          <a:xfrm>
            <a:off x="5124450" y="3867150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28451"/>
                </a:solidFill>
              </a:defRPr>
            </a:pPr>
            <a:r>
              <a:rPr sz="1275" b="1">
                <a:solidFill>
                  <a:srgbClr val="128451"/>
                </a:solidFill>
              </a:rPr>
              <a:t>Development product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6AE2F86-A15F-4165-BC70-208A6C8BCEB3}"/>
              </a:ext>
            </a:extLst>
          </p:cNvPr>
          <p:cNvSpPr>
            <a:spLocks noGrp="1"/>
          </p:cNvSpPr>
          <p:nvPr/>
        </p:nvSpPr>
        <p:spPr>
          <a:xfrm>
            <a:off x="5124450" y="4152900"/>
            <a:ext cx="257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362F"/>
                </a:solidFill>
              </a:defRPr>
            </a:pPr>
            <a:r>
              <a:rPr sz="1725" b="1">
                <a:solidFill>
                  <a:srgbClr val="17362F"/>
                </a:solidFill>
              </a:rPr>
              <a:t>Hemispherical alumina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155DFD-F291-4617-ABFF-09B5AA774C60}"/>
              </a:ext>
            </a:extLst>
          </p:cNvPr>
          <p:cNvSpPr>
            <a:spLocks noGrp="1"/>
          </p:cNvSpPr>
          <p:nvPr/>
        </p:nvSpPr>
        <p:spPr>
          <a:xfrm>
            <a:off x="5124450" y="459105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Heat-management, ceramic and specialty applications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A5EBDA8-0941-4B17-B27E-0AF7E9B4A606}"/>
              </a:ext>
            </a:extLst>
          </p:cNvPr>
          <p:cNvSpPr>
            <a:spLocks noGrp="1"/>
          </p:cNvSpPr>
          <p:nvPr/>
        </p:nvSpPr>
        <p:spPr>
          <a:xfrm>
            <a:off x="8153400" y="3705225"/>
            <a:ext cx="3048000" cy="1581150"/>
          </a:xfrm>
          <a:prstGeom prst="roundRect">
            <a:avLst>
              <a:gd name="adj" fmla="val 7229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0FB69A4-E520-4FCA-8ADB-0E0F885A2216}"/>
              </a:ext>
            </a:extLst>
          </p:cNvPr>
          <p:cNvSpPr>
            <a:spLocks noGrp="1"/>
          </p:cNvSpPr>
          <p:nvPr/>
        </p:nvSpPr>
        <p:spPr>
          <a:xfrm>
            <a:off x="8401050" y="3867150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28451"/>
                </a:solidFill>
              </a:defRPr>
            </a:pPr>
            <a:r>
              <a:rPr sz="1275" b="1">
                <a:solidFill>
                  <a:srgbClr val="128451"/>
                </a:solidFill>
              </a:rPr>
              <a:t>Specialty opportunity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F62C194-BA86-4F7F-A6A9-D30ECF93CBDA}"/>
              </a:ext>
            </a:extLst>
          </p:cNvPr>
          <p:cNvSpPr>
            <a:spLocks noGrp="1"/>
          </p:cNvSpPr>
          <p:nvPr/>
        </p:nvSpPr>
        <p:spPr>
          <a:xfrm>
            <a:off x="8401050" y="4152900"/>
            <a:ext cx="257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7362F"/>
                </a:solidFill>
              </a:defRPr>
            </a:pPr>
            <a:r>
              <a:rPr sz="1725" b="1">
                <a:solidFill>
                  <a:srgbClr val="17362F"/>
                </a:solidFill>
              </a:rPr>
              <a:t>Platelet alumina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1A74D14-8475-404B-86C0-8D76F85A929D}"/>
              </a:ext>
            </a:extLst>
          </p:cNvPr>
          <p:cNvSpPr>
            <a:spLocks noGrp="1"/>
          </p:cNvSpPr>
          <p:nvPr/>
        </p:nvSpPr>
        <p:spPr>
          <a:xfrm>
            <a:off x="8401050" y="4591050"/>
            <a:ext cx="2571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Reference specialty market only; excluded from the base financial projection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7090C1F-7270-44D5-A462-62A016B8D1DF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C4D7209-C417-465D-83CD-CB3714BBAA3F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99782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F015DD03-CB50-4DB4-9313-EB0246D207A5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COMPETITIVE POSITION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B848D76-A5CF-4262-BCCE-F076B6361031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SJ Monotech targets residue upgrading, not only metal recovery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353F940-0437-4805-BAE4-ADF56612C9C5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differentiation is the conversion of the aluminium-bearing fraction into specialty-grade material.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0591414-998D-4488-8051-B1E565C0566E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2E6E476-28C7-43EA-901A-F3852D033733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10972800" cy="609600"/>
          </a:xfrm>
          <a:prstGeom prst="roundRect">
            <a:avLst>
              <a:gd name="adj" fmla="val 18750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C6CDE13-9D72-4851-86BA-19611446DE19}"/>
              </a:ext>
            </a:extLst>
          </p:cNvPr>
          <p:cNvSpPr>
            <a:spLocks noGrp="1"/>
          </p:cNvSpPr>
          <p:nvPr/>
        </p:nvSpPr>
        <p:spPr>
          <a:xfrm>
            <a:off x="819150" y="20002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28451"/>
                </a:solidFill>
              </a:defRPr>
            </a:pPr>
            <a:r>
              <a:rPr sz="1275" b="1">
                <a:solidFill>
                  <a:srgbClr val="128451"/>
                </a:solidFill>
              </a:rPr>
              <a:t>Primary focus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876DC6-4E7B-4258-828C-48AEB8E3BD20}"/>
              </a:ext>
            </a:extLst>
          </p:cNvPr>
          <p:cNvSpPr>
            <a:spLocks noGrp="1"/>
          </p:cNvSpPr>
          <p:nvPr/>
        </p:nvSpPr>
        <p:spPr>
          <a:xfrm>
            <a:off x="3390900" y="200025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Conventional dross recycling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D89E5A5-5967-4382-8AF5-1D015FCDC49F}"/>
              </a:ext>
            </a:extLst>
          </p:cNvPr>
          <p:cNvSpPr>
            <a:spLocks noGrp="1"/>
          </p:cNvSpPr>
          <p:nvPr/>
        </p:nvSpPr>
        <p:spPr>
          <a:xfrm>
            <a:off x="7239000" y="2000250"/>
            <a:ext cx="4000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SJ Monotech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DED735E-6272-474C-A9CB-5EE6BB07204E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109728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432ACA8-6CC8-4BDC-A1E0-50A980A14EE8}"/>
              </a:ext>
            </a:extLst>
          </p:cNvPr>
          <p:cNvSpPr>
            <a:spLocks noGrp="1"/>
          </p:cNvSpPr>
          <p:nvPr/>
        </p:nvSpPr>
        <p:spPr>
          <a:xfrm>
            <a:off x="819150" y="27432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5A7069"/>
                </a:solidFill>
              </a:defRPr>
            </a:pPr>
            <a:r>
              <a:rPr sz="1275" b="1">
                <a:solidFill>
                  <a:srgbClr val="5A7069"/>
                </a:solidFill>
              </a:rPr>
              <a:t>Value recovered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74EC19E-E4F8-44E1-A6CA-D3C0835B2767}"/>
              </a:ext>
            </a:extLst>
          </p:cNvPr>
          <p:cNvSpPr>
            <a:spLocks noGrp="1"/>
          </p:cNvSpPr>
          <p:nvPr/>
        </p:nvSpPr>
        <p:spPr>
          <a:xfrm>
            <a:off x="3390900" y="274320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Aluminium metal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D74C590-DB2F-4200-8121-A3E3F5BAA897}"/>
              </a:ext>
            </a:extLst>
          </p:cNvPr>
          <p:cNvSpPr>
            <a:spLocks noGrp="1"/>
          </p:cNvSpPr>
          <p:nvPr/>
        </p:nvSpPr>
        <p:spPr>
          <a:xfrm>
            <a:off x="7239000" y="2743200"/>
            <a:ext cx="4000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Metal + aluminium-bearing compounds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96834B0-E422-4B20-80C3-8128288B6433}"/>
              </a:ext>
            </a:extLst>
          </p:cNvPr>
          <p:cNvSpPr>
            <a:spLocks noGrp="1"/>
          </p:cNvSpPr>
          <p:nvPr/>
        </p:nvSpPr>
        <p:spPr>
          <a:xfrm>
            <a:off x="609600" y="3409950"/>
            <a:ext cx="109728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E64B0D2-7E03-4468-BD13-2F393B83B3B0}"/>
              </a:ext>
            </a:extLst>
          </p:cNvPr>
          <p:cNvSpPr>
            <a:spLocks noGrp="1"/>
          </p:cNvSpPr>
          <p:nvPr/>
        </p:nvSpPr>
        <p:spPr>
          <a:xfrm>
            <a:off x="819150" y="34861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5A7069"/>
                </a:solidFill>
              </a:defRPr>
            </a:pPr>
            <a:r>
              <a:rPr sz="1275" b="1">
                <a:solidFill>
                  <a:srgbClr val="5A7069"/>
                </a:solidFill>
              </a:rPr>
              <a:t>Residue outlet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18B4015-410C-4BD7-90B7-3C3DABDF50CD}"/>
              </a:ext>
            </a:extLst>
          </p:cNvPr>
          <p:cNvSpPr>
            <a:spLocks noGrp="1"/>
          </p:cNvSpPr>
          <p:nvPr/>
        </p:nvSpPr>
        <p:spPr>
          <a:xfrm>
            <a:off x="3390900" y="348615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Disposal or bulk-grade use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89C05B6-462B-4522-BAD4-6F2186BE0DDF}"/>
              </a:ext>
            </a:extLst>
          </p:cNvPr>
          <p:cNvSpPr>
            <a:spLocks noGrp="1"/>
          </p:cNvSpPr>
          <p:nvPr/>
        </p:nvSpPr>
        <p:spPr>
          <a:xfrm>
            <a:off x="7239000" y="3486150"/>
            <a:ext cx="4000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ATH and usable co-products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6A324B9-8BB1-470B-A2C2-5BACF5647E7D}"/>
              </a:ext>
            </a:extLst>
          </p:cNvPr>
          <p:cNvSpPr>
            <a:spLocks noGrp="1"/>
          </p:cNvSpPr>
          <p:nvPr/>
        </p:nvSpPr>
        <p:spPr>
          <a:xfrm>
            <a:off x="609600" y="4152900"/>
            <a:ext cx="109728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EAA99BA-8CB2-4998-B58B-57447CDD1FE8}"/>
              </a:ext>
            </a:extLst>
          </p:cNvPr>
          <p:cNvSpPr>
            <a:spLocks noGrp="1"/>
          </p:cNvSpPr>
          <p:nvPr/>
        </p:nvSpPr>
        <p:spPr>
          <a:xfrm>
            <a:off x="819150" y="42291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5A7069"/>
                </a:solidFill>
              </a:defRPr>
            </a:pPr>
            <a:r>
              <a:rPr sz="1275" b="1">
                <a:solidFill>
                  <a:srgbClr val="5A7069"/>
                </a:solidFill>
              </a:rPr>
              <a:t>Product position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B6F3A58-D479-4725-BBBA-DC73AF614D42}"/>
              </a:ext>
            </a:extLst>
          </p:cNvPr>
          <p:cNvSpPr>
            <a:spLocks noGrp="1"/>
          </p:cNvSpPr>
          <p:nvPr/>
        </p:nvSpPr>
        <p:spPr>
          <a:xfrm>
            <a:off x="3390900" y="422910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Commodity / bulk input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C95C22D-C869-40E2-8735-291FDCBF9FBF}"/>
              </a:ext>
            </a:extLst>
          </p:cNvPr>
          <p:cNvSpPr>
            <a:spLocks noGrp="1"/>
          </p:cNvSpPr>
          <p:nvPr/>
        </p:nvSpPr>
        <p:spPr>
          <a:xfrm>
            <a:off x="7239000" y="4229100"/>
            <a:ext cx="4000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Specialty functional material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5A7756A-E201-44A0-AD6C-5C547413C98E}"/>
              </a:ext>
            </a:extLst>
          </p:cNvPr>
          <p:cNvSpPr>
            <a:spLocks noGrp="1"/>
          </p:cNvSpPr>
          <p:nvPr/>
        </p:nvSpPr>
        <p:spPr>
          <a:xfrm>
            <a:off x="609600" y="4895850"/>
            <a:ext cx="109728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38451FB-D738-4645-810B-E562D4FC58EA}"/>
              </a:ext>
            </a:extLst>
          </p:cNvPr>
          <p:cNvSpPr>
            <a:spLocks noGrp="1"/>
          </p:cNvSpPr>
          <p:nvPr/>
        </p:nvSpPr>
        <p:spPr>
          <a:xfrm>
            <a:off x="819150" y="49720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5A7069"/>
                </a:solidFill>
              </a:defRPr>
            </a:pPr>
            <a:r>
              <a:rPr sz="1275" b="1">
                <a:solidFill>
                  <a:srgbClr val="5A7069"/>
                </a:solidFill>
              </a:rPr>
              <a:t>Technology status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992BC64-2B3E-4EE8-B4FC-AEDF188D48EF}"/>
              </a:ext>
            </a:extLst>
          </p:cNvPr>
          <p:cNvSpPr>
            <a:spLocks noGrp="1"/>
          </p:cNvSpPr>
          <p:nvPr/>
        </p:nvSpPr>
        <p:spPr>
          <a:xfrm>
            <a:off x="3390900" y="4972050"/>
            <a:ext cx="3524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Established metal recovery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67B979A-D3FE-4032-9643-86B5FF739A08}"/>
              </a:ext>
            </a:extLst>
          </p:cNvPr>
          <p:cNvSpPr>
            <a:spLocks noGrp="1"/>
          </p:cNvSpPr>
          <p:nvPr/>
        </p:nvSpPr>
        <p:spPr>
          <a:xfrm>
            <a:off x="7239000" y="4972050"/>
            <a:ext cx="4000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Demonstrated integrated upgrading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57935B4-63A9-4721-A8D3-3F9121DB5179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69B22F0-A990-4211-82A6-D7B6AEE9D8E0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17592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62B1550-BB54-418C-9B09-A8615B462560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ENVIRONMENTAL VALUE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D46C63E-C4AE-42FD-BAA4-91664E959785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process is designed for high resource utilization with controlled risk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5989861-631D-4C00-8625-3D5464C52472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Claims are stated as demonstrated design objectives rather than absolute “zero-risk” promises.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4021790-F7CA-4966-B62C-4E51A51F4DC1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rcRect l="14063" r="14063"/>
          <a:stretch>
            <a:fillRect/>
          </a:stretch>
        </p:blipFill>
        <p:spPr>
          <a:xfrm>
            <a:off x="609600" y="1952625"/>
            <a:ext cx="4381500" cy="3429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E1068F9-B4AB-4C28-964C-895698D0C29A}"/>
              </a:ext>
            </a:extLst>
          </p:cNvPr>
          <p:cNvSpPr>
            <a:spLocks noGrp="1"/>
          </p:cNvSpPr>
          <p:nvPr/>
        </p:nvSpPr>
        <p:spPr>
          <a:xfrm>
            <a:off x="5429250" y="198120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Design priorities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023F1D-E3DC-47F0-B3E1-0AC2E0D0005D}"/>
              </a:ext>
            </a:extLst>
          </p:cNvPr>
          <p:cNvSpPr>
            <a:spLocks noGrp="1"/>
          </p:cNvSpPr>
          <p:nvPr/>
        </p:nvSpPr>
        <p:spPr>
          <a:xfrm>
            <a:off x="5429250" y="2381250"/>
            <a:ext cx="5429250" cy="1762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Reduce landfill dependence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Avoid highly hazardous leaching reagents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Control water-reactive feedstock risk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Recover saleable material streams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Use suitable co-products in cementitious applications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A2934F1-7D21-410F-AC7D-EB35BE9F9F0D}"/>
              </a:ext>
            </a:extLst>
          </p:cNvPr>
          <p:cNvSpPr>
            <a:spLocks noGrp="1"/>
          </p:cNvSpPr>
          <p:nvPr/>
        </p:nvSpPr>
        <p:spPr>
          <a:xfrm>
            <a:off x="5429250" y="4400550"/>
            <a:ext cx="5772150" cy="1143000"/>
          </a:xfrm>
          <a:prstGeom prst="roundRect">
            <a:avLst>
              <a:gd name="adj" fmla="val 10000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365688-8E76-4BFF-A3B2-B8D381540A8B}"/>
              </a:ext>
            </a:extLst>
          </p:cNvPr>
          <p:cNvSpPr>
            <a:spLocks noGrp="1"/>
          </p:cNvSpPr>
          <p:nvPr/>
        </p:nvSpPr>
        <p:spPr>
          <a:xfrm>
            <a:off x="5676900" y="45529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Responsible wording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0C5D35-6D9B-4937-AA16-F87FC7AFB508}"/>
              </a:ext>
            </a:extLst>
          </p:cNvPr>
          <p:cNvSpPr>
            <a:spLocks noGrp="1"/>
          </p:cNvSpPr>
          <p:nvPr/>
        </p:nvSpPr>
        <p:spPr>
          <a:xfrm>
            <a:off x="5676900" y="4857750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“Designed for near-total resource utilization” is more credible than an unsupported claim of absolute zero waste.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BCDAB6A-9C67-40D9-9565-8BE2B0E49FF3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368B0B-E847-4B6E-9C39-7DF0F2427106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989571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64BF407-C852-4ABE-928B-29EB3E2EADAA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COMMERCIAL SCALE-UP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A7F82AC-FB84-4B4B-AE9F-B437EC14EAFB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A modular 15,000 t/y facility follows the demonstrated process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1D2C48C-7243-41C8-9DB1-A4708E28725E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commercial design uses demo operating data as the engineering basis.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DB53CA2-9B8B-41E1-931A-2682CE6773F2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rcRect l="1226" r="1226"/>
          <a:stretch>
            <a:fillRect/>
          </a:stretch>
        </p:blipFill>
        <p:spPr>
          <a:xfrm>
            <a:off x="609600" y="1952625"/>
            <a:ext cx="4095750" cy="2524125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rcRect t="20166" b="20166"/>
          <a:stretch>
            <a:fillRect/>
          </a:stretch>
        </p:blipFill>
        <p:spPr>
          <a:xfrm>
            <a:off x="609600" y="4667250"/>
            <a:ext cx="4095750" cy="1285875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7944708-F888-4810-80CD-1CD90F31D1D8}"/>
              </a:ext>
            </a:extLst>
          </p:cNvPr>
          <p:cNvSpPr>
            <a:spLocks noGrp="1"/>
          </p:cNvSpPr>
          <p:nvPr/>
        </p:nvSpPr>
        <p:spPr>
          <a:xfrm>
            <a:off x="5143500" y="1952625"/>
            <a:ext cx="27622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BA930DC-DF9A-40EB-9EDE-D7C5CE1D981B}"/>
              </a:ext>
            </a:extLst>
          </p:cNvPr>
          <p:cNvSpPr>
            <a:spLocks noGrp="1"/>
          </p:cNvSpPr>
          <p:nvPr/>
        </p:nvSpPr>
        <p:spPr>
          <a:xfrm>
            <a:off x="5372100" y="2076450"/>
            <a:ext cx="23050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15,000 t/y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9AD63EB-102F-45D4-A813-115289629AFD}"/>
              </a:ext>
            </a:extLst>
          </p:cNvPr>
          <p:cNvSpPr>
            <a:spLocks noGrp="1"/>
          </p:cNvSpPr>
          <p:nvPr/>
        </p:nvSpPr>
        <p:spPr>
          <a:xfrm>
            <a:off x="5372100" y="2543175"/>
            <a:ext cx="23050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DRY-DROSS FEED CAPACITY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524BB88-30FD-4F5F-9E47-3176E09116C8}"/>
              </a:ext>
            </a:extLst>
          </p:cNvPr>
          <p:cNvSpPr>
            <a:spLocks noGrp="1"/>
          </p:cNvSpPr>
          <p:nvPr/>
        </p:nvSpPr>
        <p:spPr>
          <a:xfrm>
            <a:off x="8096250" y="1952625"/>
            <a:ext cx="31051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AA291B5-0F26-43CA-A6F0-A21DC09F6AD6}"/>
              </a:ext>
            </a:extLst>
          </p:cNvPr>
          <p:cNvSpPr>
            <a:spLocks noGrp="1"/>
          </p:cNvSpPr>
          <p:nvPr/>
        </p:nvSpPr>
        <p:spPr>
          <a:xfrm>
            <a:off x="8324850" y="2076450"/>
            <a:ext cx="26479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17,250 t/y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CAD6EE-4CF5-4DF0-A411-75EF76E505DF}"/>
              </a:ext>
            </a:extLst>
          </p:cNvPr>
          <p:cNvSpPr>
            <a:spLocks noGrp="1"/>
          </p:cNvSpPr>
          <p:nvPr/>
        </p:nvSpPr>
        <p:spPr>
          <a:xfrm>
            <a:off x="8324850" y="2543175"/>
            <a:ext cx="2647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COMBINED PRODUCT OUTPUT USED IN THE FINANCIAL MODEL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7D34938-51C2-4835-9B72-F2FC8E9F947A}"/>
              </a:ext>
            </a:extLst>
          </p:cNvPr>
          <p:cNvSpPr>
            <a:spLocks noGrp="1"/>
          </p:cNvSpPr>
          <p:nvPr/>
        </p:nvSpPr>
        <p:spPr>
          <a:xfrm>
            <a:off x="5143500" y="33909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Scale-up basis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131FC4-9277-470D-ABE5-6241B1934530}"/>
              </a:ext>
            </a:extLst>
          </p:cNvPr>
          <p:cNvSpPr>
            <a:spLocks noGrp="1"/>
          </p:cNvSpPr>
          <p:nvPr/>
        </p:nvSpPr>
        <p:spPr>
          <a:xfrm>
            <a:off x="5143500" y="3790950"/>
            <a:ext cx="58102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Demonstrated unit operations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Operating mass balance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Measured product specifications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Commercial equipment sizing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Local utility and feedstock conditions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5731A9E-3D32-4B5E-9EAE-6F8060100EA9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942865E-B26E-4D08-BA1C-534111CA435A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48623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C1D7E34-D1B0-459F-87D7-ACEEF243397E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FEEDSTOCK STRATEGY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3901C2A-5B1E-4CBC-9C71-5D9D9CF6268C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Gulf region offers concentrated industrial feedstock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79AB872-2A3B-4C34-AE73-FA3479A1AB77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Commercial deployment should begin with representative sampling and a verified long-term supply plan.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ECB1ECC-372D-4D4F-A877-C377C14B477E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13624" r="13624"/>
          <a:stretch>
            <a:fillRect/>
          </a:stretch>
        </p:blipFill>
        <p:spPr>
          <a:xfrm>
            <a:off x="609600" y="1952625"/>
            <a:ext cx="3190875" cy="180975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rcRect t="23124" b="23124"/>
          <a:stretch>
            <a:fillRect/>
          </a:stretch>
        </p:blipFill>
        <p:spPr>
          <a:xfrm>
            <a:off x="609600" y="3952875"/>
            <a:ext cx="3190875" cy="180975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rcRect t="1026" b="1026"/>
          <a:stretch>
            <a:fillRect/>
          </a:stretch>
        </p:blipFill>
        <p:spPr>
          <a:xfrm>
            <a:off x="3990975" y="1952625"/>
            <a:ext cx="3190875" cy="180975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/>
          <a:srcRect l="411" r="411"/>
          <a:stretch>
            <a:fillRect/>
          </a:stretch>
        </p:blipFill>
        <p:spPr>
          <a:xfrm>
            <a:off x="3990975" y="3952875"/>
            <a:ext cx="3190875" cy="180975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1C6E4BB-199E-4FE4-B7C8-2385A88B8D6F}"/>
              </a:ext>
            </a:extLst>
          </p:cNvPr>
          <p:cNvSpPr>
            <a:spLocks noGrp="1"/>
          </p:cNvSpPr>
          <p:nvPr/>
        </p:nvSpPr>
        <p:spPr>
          <a:xfrm>
            <a:off x="7562850" y="1952625"/>
            <a:ext cx="3638550" cy="3810000"/>
          </a:xfrm>
          <a:prstGeom prst="roundRect">
            <a:avLst>
              <a:gd name="adj" fmla="val 3141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EF63CA9-91A7-4FE0-AD7E-59FDAB148958}"/>
              </a:ext>
            </a:extLst>
          </p:cNvPr>
          <p:cNvSpPr>
            <a:spLocks noGrp="1"/>
          </p:cNvSpPr>
          <p:nvPr/>
        </p:nvSpPr>
        <p:spPr>
          <a:xfrm>
            <a:off x="7829550" y="21526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Required before final design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9C0E7F-B85D-4A9E-9C62-4FB85AD58C3E}"/>
              </a:ext>
            </a:extLst>
          </p:cNvPr>
          <p:cNvSpPr>
            <a:spLocks noGrp="1"/>
          </p:cNvSpPr>
          <p:nvPr/>
        </p:nvSpPr>
        <p:spPr>
          <a:xfrm>
            <a:off x="7829550" y="2590800"/>
            <a:ext cx="2952750" cy="2667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Annual available volume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Metallic Al and Al₂O₃ content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Salt and moisture content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Particle-size distribution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Impurity profile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Current disposal cost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Target product specification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Offtake and co-product outlets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3A9FEC-2068-47A2-A3DF-E3E0ACFD2EB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307B625-F950-45FB-A328-459469FBC1CD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146666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180FD9A-FFAF-4E46-B27A-BC39F9E199EF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CUSTOMER VALIDATION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5D754D-09BF-4AA3-BF8F-FE551EFB0E62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Product evaluations confirm market interest - not yet guaranteed offtake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0F278CA-C631-455B-B27E-0EA70A678C79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Commercial claims are separated clearly from sample evaluations and non-binding purchase intentions.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58D4483-04AD-4055-8D8D-BEF56BA97297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rcRect t="12520" b="12520"/>
          <a:stretch>
            <a:fillRect/>
          </a:stretch>
        </p:blipFill>
        <p:spPr>
          <a:xfrm>
            <a:off x="609600" y="1952625"/>
            <a:ext cx="3048000" cy="17145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rcRect t="12520" b="12520"/>
          <a:stretch>
            <a:fillRect/>
          </a:stretch>
        </p:blipFill>
        <p:spPr>
          <a:xfrm>
            <a:off x="3848100" y="1952625"/>
            <a:ext cx="3048000" cy="17145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5"/>
          <a:srcRect t="12520" b="12520"/>
          <a:stretch>
            <a:fillRect/>
          </a:stretch>
        </p:blipFill>
        <p:spPr>
          <a:xfrm>
            <a:off x="609600" y="3857625"/>
            <a:ext cx="3048000" cy="17145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6"/>
          <a:srcRect t="12520" b="12520"/>
          <a:stretch>
            <a:fillRect/>
          </a:stretch>
        </p:blipFill>
        <p:spPr>
          <a:xfrm>
            <a:off x="3848100" y="3857625"/>
            <a:ext cx="3048000" cy="171450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0F7F727-31A6-4459-BF76-925C65FD605E}"/>
              </a:ext>
            </a:extLst>
          </p:cNvPr>
          <p:cNvSpPr>
            <a:spLocks noGrp="1"/>
          </p:cNvSpPr>
          <p:nvPr/>
        </p:nvSpPr>
        <p:spPr>
          <a:xfrm>
            <a:off x="7334250" y="1952625"/>
            <a:ext cx="3867150" cy="3619500"/>
          </a:xfrm>
          <a:prstGeom prst="roundRect">
            <a:avLst>
              <a:gd name="adj" fmla="val 3158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2086B19-B3F7-4162-BF16-6D144D68D85A}"/>
              </a:ext>
            </a:extLst>
          </p:cNvPr>
          <p:cNvSpPr>
            <a:spLocks noGrp="1"/>
          </p:cNvSpPr>
          <p:nvPr/>
        </p:nvSpPr>
        <p:spPr>
          <a:xfrm>
            <a:off x="7600950" y="21526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Validation achieved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C713DBC-0F0D-426A-B154-B0240E75BCBE}"/>
              </a:ext>
            </a:extLst>
          </p:cNvPr>
          <p:cNvSpPr>
            <a:spLocks noGrp="1"/>
          </p:cNvSpPr>
          <p:nvPr/>
        </p:nvSpPr>
        <p:spPr>
          <a:xfrm>
            <a:off x="7600950" y="2571750"/>
            <a:ext cx="31432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Facility and process reviews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Primary product sample evaluation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Positive feedback on whiteness and bulk density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Requests for larger commercial samples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Purchase interest subject to stable quality and supply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FEB7CAA-28A9-478C-8561-ECD15217B25D}"/>
              </a:ext>
            </a:extLst>
          </p:cNvPr>
          <p:cNvSpPr>
            <a:spLocks noGrp="1"/>
          </p:cNvSpPr>
          <p:nvPr/>
        </p:nvSpPr>
        <p:spPr>
          <a:xfrm>
            <a:off x="7600950" y="4810125"/>
            <a:ext cx="3143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7362F"/>
                </a:solidFill>
              </a:defRPr>
            </a:pPr>
            <a:r>
              <a:rPr sz="1275" b="1">
                <a:solidFill>
                  <a:srgbClr val="17362F"/>
                </a:solidFill>
              </a:rPr>
              <a:t>Position all LOIs as non-binding unless a binding offtake agreement has been executed.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9AC4F60-7478-4571-A668-13131970AD3D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A4C5F84-2304-43A7-860D-F54997AF5345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08804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EA7AFEE-EEA2-45E0-AD86-C295DB8ED1C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MIDDLE EAST COMMERCIALIZATION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A3F493D-091B-4791-8E8A-E5524F996165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regional plan combines local feedstock with Korean process know-how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81BDF2C-DAF0-47FE-99CC-EB521117AED0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A phased structure reduces execution risk while building toward commercial capacity.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B0570EF-C12C-4A83-93F4-2346A62BAAC2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rcRect t="12817" b="12817"/>
          <a:stretch>
            <a:fillRect/>
          </a:stretch>
        </p:blipFill>
        <p:spPr>
          <a:xfrm rot="10800000">
            <a:off x="609600" y="1952625"/>
            <a:ext cx="3333750" cy="1857375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/>
          <a:srcRect t="12897" b="12897"/>
          <a:stretch>
            <a:fillRect/>
          </a:stretch>
        </p:blipFill>
        <p:spPr>
          <a:xfrm>
            <a:off x="609600" y="4000500"/>
            <a:ext cx="3333750" cy="1857375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748A891-E6A5-4922-AC11-CAB4ACFEAD8A}"/>
              </a:ext>
            </a:extLst>
          </p:cNvPr>
          <p:cNvSpPr>
            <a:spLocks noGrp="1"/>
          </p:cNvSpPr>
          <p:nvPr/>
        </p:nvSpPr>
        <p:spPr>
          <a:xfrm>
            <a:off x="4419600" y="2000250"/>
            <a:ext cx="6781800" cy="933450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FDAB30-5C98-472A-A9E5-5D88468E4C4C}"/>
              </a:ext>
            </a:extLst>
          </p:cNvPr>
          <p:cNvSpPr>
            <a:spLocks noGrp="1"/>
          </p:cNvSpPr>
          <p:nvPr/>
        </p:nvSpPr>
        <p:spPr>
          <a:xfrm>
            <a:off x="4686300" y="214312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Phase 1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49ACE85-034D-4100-A2D4-2CE4EDFE84F4}"/>
              </a:ext>
            </a:extLst>
          </p:cNvPr>
          <p:cNvSpPr>
            <a:spLocks noGrp="1"/>
          </p:cNvSpPr>
          <p:nvPr/>
        </p:nvSpPr>
        <p:spPr>
          <a:xfrm>
            <a:off x="5905500" y="2143125"/>
            <a:ext cx="495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Local pilot / feedstock verification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0918551-9F3E-4CFB-ABEE-98BBED6B43B8}"/>
              </a:ext>
            </a:extLst>
          </p:cNvPr>
          <p:cNvSpPr>
            <a:spLocks noGrp="1"/>
          </p:cNvSpPr>
          <p:nvPr/>
        </p:nvSpPr>
        <p:spPr>
          <a:xfrm>
            <a:off x="4419600" y="3200400"/>
            <a:ext cx="6781800" cy="933450"/>
          </a:xfrm>
          <a:prstGeom prst="roundRect">
            <a:avLst>
              <a:gd name="adj" fmla="val 12245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40A7122-4299-4DB2-AF51-5F47F12AAB35}"/>
              </a:ext>
            </a:extLst>
          </p:cNvPr>
          <p:cNvSpPr>
            <a:spLocks noGrp="1"/>
          </p:cNvSpPr>
          <p:nvPr/>
        </p:nvSpPr>
        <p:spPr>
          <a:xfrm>
            <a:off x="4686300" y="334327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Phase 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883B181-B537-4CA1-84D0-D8059E77DFFF}"/>
              </a:ext>
            </a:extLst>
          </p:cNvPr>
          <p:cNvSpPr>
            <a:spLocks noGrp="1"/>
          </p:cNvSpPr>
          <p:nvPr/>
        </p:nvSpPr>
        <p:spPr>
          <a:xfrm>
            <a:off x="5905500" y="3343275"/>
            <a:ext cx="495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15,000 t/y aluminium dross facility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38EA223-C558-4C9A-9110-E82D2B3B6A98}"/>
              </a:ext>
            </a:extLst>
          </p:cNvPr>
          <p:cNvSpPr>
            <a:spLocks noGrp="1"/>
          </p:cNvSpPr>
          <p:nvPr/>
        </p:nvSpPr>
        <p:spPr>
          <a:xfrm>
            <a:off x="4419600" y="4400550"/>
            <a:ext cx="6781800" cy="933450"/>
          </a:xfrm>
          <a:prstGeom prst="roundRect">
            <a:avLst>
              <a:gd name="adj" fmla="val 1224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2CFBC9B-C539-491F-AD2C-CDF2F6A839EA}"/>
              </a:ext>
            </a:extLst>
          </p:cNvPr>
          <p:cNvSpPr>
            <a:spLocks noGrp="1"/>
          </p:cNvSpPr>
          <p:nvPr/>
        </p:nvSpPr>
        <p:spPr>
          <a:xfrm>
            <a:off x="4686300" y="454342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Phase 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AA206D0-95A4-4C86-BCA0-DB42B8D3C028}"/>
              </a:ext>
            </a:extLst>
          </p:cNvPr>
          <p:cNvSpPr>
            <a:spLocks noGrp="1"/>
          </p:cNvSpPr>
          <p:nvPr/>
        </p:nvSpPr>
        <p:spPr>
          <a:xfrm>
            <a:off x="5905500" y="4543425"/>
            <a:ext cx="495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Expansion into spent-catalyst resource recovery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2C544C5-65FE-496D-A15F-668AD06739E2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4CF31E-DDCF-4E5F-901C-4D8FC4BBABF1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007333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86DF828-F7DB-4502-89A7-57AD31DE2A8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OPERATING FOOTPRINT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81B377B-8425-4923-8781-B8EDCAAC8DF0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Korean facilities provide the demonstration and scale-up foundation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FD2173-50F6-4795-B3B7-20F683D45B06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Muan demonstration plant supports process validation; the Gangjin site supports commercial expansion.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77DF03F-D520-4BF9-BD6C-779A4B2B6F35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rcRect l="8311" r="8311"/>
          <a:stretch>
            <a:fillRect/>
          </a:stretch>
        </p:blipFill>
        <p:spPr>
          <a:xfrm>
            <a:off x="609600" y="1952625"/>
            <a:ext cx="3333750" cy="17145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rcRect t="1128" b="1128"/>
          <a:stretch>
            <a:fillRect/>
          </a:stretch>
        </p:blipFill>
        <p:spPr>
          <a:xfrm>
            <a:off x="609600" y="3857625"/>
            <a:ext cx="3333750" cy="171450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rcRect t="7226" b="7226"/>
          <a:stretch>
            <a:fillRect/>
          </a:stretch>
        </p:blipFill>
        <p:spPr>
          <a:xfrm>
            <a:off x="4229100" y="1952625"/>
            <a:ext cx="3333750" cy="17145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6"/>
          <a:srcRect l="835" r="835"/>
          <a:stretch>
            <a:fillRect/>
          </a:stretch>
        </p:blipFill>
        <p:spPr>
          <a:xfrm>
            <a:off x="4229100" y="3857625"/>
            <a:ext cx="3333750" cy="171450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0C7DFBB-5290-4AAA-B4AA-7E40EAFACD2D}"/>
              </a:ext>
            </a:extLst>
          </p:cNvPr>
          <p:cNvSpPr>
            <a:spLocks noGrp="1"/>
          </p:cNvSpPr>
          <p:nvPr/>
        </p:nvSpPr>
        <p:spPr>
          <a:xfrm>
            <a:off x="7848600" y="1952625"/>
            <a:ext cx="3352800" cy="3619500"/>
          </a:xfrm>
          <a:prstGeom prst="roundRect">
            <a:avLst>
              <a:gd name="adj" fmla="val 3409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7254F6F-38B8-4C08-A718-179884A0AA75}"/>
              </a:ext>
            </a:extLst>
          </p:cNvPr>
          <p:cNvSpPr>
            <a:spLocks noGrp="1"/>
          </p:cNvSpPr>
          <p:nvPr/>
        </p:nvSpPr>
        <p:spPr>
          <a:xfrm>
            <a:off x="8096250" y="21336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Muan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5574029-5853-423A-91E2-CE8349557129}"/>
              </a:ext>
            </a:extLst>
          </p:cNvPr>
          <p:cNvSpPr>
            <a:spLocks noGrp="1"/>
          </p:cNvSpPr>
          <p:nvPr/>
        </p:nvSpPr>
        <p:spPr>
          <a:xfrm>
            <a:off x="8096250" y="2476500"/>
            <a:ext cx="2571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Demonstration facility</a:t>
            </a:r>
          </a:p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2,000 m²</a:t>
            </a:r>
          </a:p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150 t/y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4FEA545-BB1E-4476-989B-D273EC280048}"/>
              </a:ext>
            </a:extLst>
          </p:cNvPr>
          <p:cNvSpPr>
            <a:spLocks noGrp="1"/>
          </p:cNvSpPr>
          <p:nvPr/>
        </p:nvSpPr>
        <p:spPr>
          <a:xfrm>
            <a:off x="8096250" y="3371850"/>
            <a:ext cx="2628900" cy="19050"/>
          </a:xfrm>
          <a:prstGeom prst="rect">
            <a:avLst/>
          </a:prstGeom>
          <a:solidFill>
            <a:srgbClr val="B9CEC3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5350672-9DD7-4E21-A38F-5F4C40D26F57}"/>
              </a:ext>
            </a:extLst>
          </p:cNvPr>
          <p:cNvSpPr>
            <a:spLocks noGrp="1"/>
          </p:cNvSpPr>
          <p:nvPr/>
        </p:nvSpPr>
        <p:spPr>
          <a:xfrm>
            <a:off x="8096250" y="35814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Gangjin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BD45F42-82B3-4AF9-9E42-1A0DCC6E6F20}"/>
              </a:ext>
            </a:extLst>
          </p:cNvPr>
          <p:cNvSpPr>
            <a:spLocks noGrp="1"/>
          </p:cNvSpPr>
          <p:nvPr/>
        </p:nvSpPr>
        <p:spPr>
          <a:xfrm>
            <a:off x="8096250" y="3924300"/>
            <a:ext cx="257175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Industrial complex site</a:t>
            </a:r>
          </a:p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Approx. 8,000 m²</a:t>
            </a:r>
          </a:p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15,000 t/y planned facility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0C34A37-65B5-40FE-9654-8EF153074B35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D7F5CB-D4D4-4DCC-A61E-312B27A8F66F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7445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4239998D-C902-40C7-9CCA-BCB5CE4DD014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INVESTMENT HIGHLIGHTS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4405893-4FB3-47DD-A777-42C579B9F9AB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A demonstrated technology ready for commercial scale-up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EB38517-0A72-4514-A00D-0C710E21D0A5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investment case is built on operating evidence, product validation and a defined expansion pathway.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4DD6AB5-244A-4174-A6DC-67309071F4E0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7D77EBE-E15C-4FBF-BB3A-659DF77AF240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24765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85C7F4-E4B1-4238-B6BA-A67B503FA704}"/>
              </a:ext>
            </a:extLst>
          </p:cNvPr>
          <p:cNvSpPr>
            <a:spLocks noGrp="1"/>
          </p:cNvSpPr>
          <p:nvPr/>
        </p:nvSpPr>
        <p:spPr>
          <a:xfrm>
            <a:off x="838200" y="2124075"/>
            <a:ext cx="2019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150 t/y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866AB2-1617-482D-8907-A78BC7C8B5B7}"/>
              </a:ext>
            </a:extLst>
          </p:cNvPr>
          <p:cNvSpPr>
            <a:spLocks noGrp="1"/>
          </p:cNvSpPr>
          <p:nvPr/>
        </p:nvSpPr>
        <p:spPr>
          <a:xfrm>
            <a:off x="838200" y="2590800"/>
            <a:ext cx="2019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DEMO PLANT CAPACITY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2C20B78-8394-40FB-8870-8D693864B32B}"/>
              </a:ext>
            </a:extLst>
          </p:cNvPr>
          <p:cNvSpPr>
            <a:spLocks noGrp="1"/>
          </p:cNvSpPr>
          <p:nvPr/>
        </p:nvSpPr>
        <p:spPr>
          <a:xfrm>
            <a:off x="3314700" y="2000250"/>
            <a:ext cx="24765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886AE90-6501-4D1F-99E0-8A7001030289}"/>
              </a:ext>
            </a:extLst>
          </p:cNvPr>
          <p:cNvSpPr>
            <a:spLocks noGrp="1"/>
          </p:cNvSpPr>
          <p:nvPr/>
        </p:nvSpPr>
        <p:spPr>
          <a:xfrm>
            <a:off x="3543300" y="2124075"/>
            <a:ext cx="2019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~12 months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4F4048F-1854-4207-B417-204BF66DAE51}"/>
              </a:ext>
            </a:extLst>
          </p:cNvPr>
          <p:cNvSpPr>
            <a:spLocks noGrp="1"/>
          </p:cNvSpPr>
          <p:nvPr/>
        </p:nvSpPr>
        <p:spPr>
          <a:xfrm>
            <a:off x="3543300" y="2590800"/>
            <a:ext cx="2019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ACTUAL OPERATION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9BECD27-5BC7-4C0F-9C0D-6189096FCD52}"/>
              </a:ext>
            </a:extLst>
          </p:cNvPr>
          <p:cNvSpPr>
            <a:spLocks noGrp="1"/>
          </p:cNvSpPr>
          <p:nvPr/>
        </p:nvSpPr>
        <p:spPr>
          <a:xfrm>
            <a:off x="6019800" y="2000250"/>
            <a:ext cx="24765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3D2ADBC-DC29-4363-BB98-DED60DC25168}"/>
              </a:ext>
            </a:extLst>
          </p:cNvPr>
          <p:cNvSpPr>
            <a:spLocks noGrp="1"/>
          </p:cNvSpPr>
          <p:nvPr/>
        </p:nvSpPr>
        <p:spPr>
          <a:xfrm>
            <a:off x="6248400" y="2124075"/>
            <a:ext cx="2019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~30 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0133051-D657-4924-8CF1-C9A8EF0CAF24}"/>
              </a:ext>
            </a:extLst>
          </p:cNvPr>
          <p:cNvSpPr>
            <a:spLocks noGrp="1"/>
          </p:cNvSpPr>
          <p:nvPr/>
        </p:nvSpPr>
        <p:spPr>
          <a:xfrm>
            <a:off x="6248400" y="2590800"/>
            <a:ext cx="2019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PRODUCT PRODUCED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3C5A2380-1C7F-49FB-B5DF-CEC46C342DFA}"/>
              </a:ext>
            </a:extLst>
          </p:cNvPr>
          <p:cNvSpPr>
            <a:spLocks noGrp="1"/>
          </p:cNvSpPr>
          <p:nvPr/>
        </p:nvSpPr>
        <p:spPr>
          <a:xfrm>
            <a:off x="8724900" y="2000250"/>
            <a:ext cx="28575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8CBFBBE-B1BA-46FE-8E9F-786C07A12E95}"/>
              </a:ext>
            </a:extLst>
          </p:cNvPr>
          <p:cNvSpPr>
            <a:spLocks noGrp="1"/>
          </p:cNvSpPr>
          <p:nvPr/>
        </p:nvSpPr>
        <p:spPr>
          <a:xfrm>
            <a:off x="8953500" y="2124075"/>
            <a:ext cx="2400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~5 t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7606BBE-FEA3-4EB2-A94A-DD7BD9F5636B}"/>
              </a:ext>
            </a:extLst>
          </p:cNvPr>
          <p:cNvSpPr>
            <a:spLocks noGrp="1"/>
          </p:cNvSpPr>
          <p:nvPr/>
        </p:nvSpPr>
        <p:spPr>
          <a:xfrm>
            <a:off x="8953500" y="2590800"/>
            <a:ext cx="2400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PRODUCT EXPORTED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3E9EB68-CB4A-4A0E-8440-A2A9E4ADD88D}"/>
              </a:ext>
            </a:extLst>
          </p:cNvPr>
          <p:cNvSpPr>
            <a:spLocks noGrp="1"/>
          </p:cNvSpPr>
          <p:nvPr/>
        </p:nvSpPr>
        <p:spPr>
          <a:xfrm>
            <a:off x="609600" y="3371850"/>
            <a:ext cx="10972800" cy="2286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FA99572-D2B6-4AB6-B639-3E684A25B824}"/>
              </a:ext>
            </a:extLst>
          </p:cNvPr>
          <p:cNvSpPr>
            <a:spLocks noGrp="1"/>
          </p:cNvSpPr>
          <p:nvPr/>
        </p:nvSpPr>
        <p:spPr>
          <a:xfrm>
            <a:off x="876300" y="36004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Why this matters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DBB159F-D519-46E1-8BC1-F6D5658F946A}"/>
              </a:ext>
            </a:extLst>
          </p:cNvPr>
          <p:cNvSpPr>
            <a:spLocks noGrp="1"/>
          </p:cNvSpPr>
          <p:nvPr/>
        </p:nvSpPr>
        <p:spPr>
          <a:xfrm>
            <a:off x="876300" y="3981450"/>
            <a:ext cx="619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Technology verified beyond the laboratory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Actual secondary aluminium dross processed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Ultra-fine aluminium hydroxide manufactured and evaluated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Operating data used as the basis for the planned 15,000 t/y commercial facility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7003AE1-885A-4014-82C7-AB45CEF342FB}"/>
              </a:ext>
            </a:extLst>
          </p:cNvPr>
          <p:cNvSpPr>
            <a:spLocks noGrp="1"/>
          </p:cNvSpPr>
          <p:nvPr/>
        </p:nvSpPr>
        <p:spPr>
          <a:xfrm>
            <a:off x="7620000" y="360045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Commercial evidence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0760FB1-4BD3-4708-B8F7-AA12CA0ACE44}"/>
              </a:ext>
            </a:extLst>
          </p:cNvPr>
          <p:cNvSpPr>
            <a:spLocks noGrp="1"/>
          </p:cNvSpPr>
          <p:nvPr/>
        </p:nvSpPr>
        <p:spPr>
          <a:xfrm>
            <a:off x="7620000" y="3981450"/>
            <a:ext cx="3143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5A7069"/>
                </a:solidFill>
              </a:defRPr>
            </a:pPr>
            <a:r>
              <a:rPr sz="1500" b="1">
                <a:solidFill>
                  <a:srgbClr val="5A7069"/>
                </a:solidFill>
              </a:rPr>
              <a:t>Plant operation</a:t>
            </a:r>
          </a:p>
          <a:p>
            <a:pPr algn="l">
              <a:defRPr sz="1500" b="1">
                <a:solidFill>
                  <a:srgbClr val="5A7069"/>
                </a:solidFill>
              </a:defRPr>
            </a:pPr>
            <a:r>
              <a:rPr sz="1500" b="1">
                <a:solidFill>
                  <a:srgbClr val="5A7069"/>
                </a:solidFill>
              </a:rPr>
              <a:t>Product quality</a:t>
            </a:r>
          </a:p>
          <a:p>
            <a:pPr algn="l">
              <a:defRPr sz="1500" b="1">
                <a:solidFill>
                  <a:srgbClr val="5A7069"/>
                </a:solidFill>
              </a:defRPr>
            </a:pPr>
            <a:r>
              <a:rPr sz="1500" b="1">
                <a:solidFill>
                  <a:srgbClr val="5A7069"/>
                </a:solidFill>
              </a:rPr>
              <a:t>Customer evaluation</a:t>
            </a:r>
          </a:p>
          <a:p>
            <a:pPr algn="l">
              <a:defRPr sz="1500" b="1">
                <a:solidFill>
                  <a:srgbClr val="5A7069"/>
                </a:solidFill>
              </a:defRPr>
            </a:pPr>
            <a:r>
              <a:rPr sz="1500" b="1">
                <a:solidFill>
                  <a:srgbClr val="5A7069"/>
                </a:solidFill>
              </a:rPr>
              <a:t>Export experience</a:t>
            </a:r>
          </a:p>
          <a:p>
            <a:pPr algn="l">
              <a:defRPr sz="1500" b="1">
                <a:solidFill>
                  <a:srgbClr val="5A7069"/>
                </a:solidFill>
              </a:defRPr>
            </a:pPr>
            <a:r>
              <a:rPr sz="1500" b="1">
                <a:solidFill>
                  <a:srgbClr val="5A7069"/>
                </a:solidFill>
              </a:rPr>
              <a:t>Scale-up engineering basis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DF99EF7-498B-4B8D-8607-FD225C2A51D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1FFF138-52B7-4AFA-A516-B9C6A276633B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75914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461CB840-BFF0-4781-850D-3BF6D79E27F7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BUSINESS MODEL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11A352D-A419-4655-AEA7-C9C89E876611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Commercialization combines technology, local operation and product sales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DFA50D-2F52-44A0-A6A1-D6E81DB38380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model is adaptable to Korea, the GCC and other regions with concentrated dross generation.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D933714-D7A9-4C0F-9319-8F61AE5C1361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672854B-4361-45A5-B1B0-8D083D0E4981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3333750" cy="295275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6DAF4CB-4FA8-43C0-89BE-D12B2C1757E3}"/>
              </a:ext>
            </a:extLst>
          </p:cNvPr>
          <p:cNvSpPr>
            <a:spLocks noGrp="1"/>
          </p:cNvSpPr>
          <p:nvPr/>
        </p:nvSpPr>
        <p:spPr>
          <a:xfrm>
            <a:off x="838200" y="2266950"/>
            <a:ext cx="47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59CA8C6-3FA4-424E-B3BA-55BE78DE9C90}"/>
              </a:ext>
            </a:extLst>
          </p:cNvPr>
          <p:cNvSpPr>
            <a:spLocks noGrp="1"/>
          </p:cNvSpPr>
          <p:nvPr/>
        </p:nvSpPr>
        <p:spPr>
          <a:xfrm>
            <a:off x="838200" y="272415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362F"/>
                </a:solidFill>
              </a:defRPr>
            </a:pPr>
            <a:r>
              <a:rPr sz="1650" b="1">
                <a:solidFill>
                  <a:srgbClr val="17362F"/>
                </a:solidFill>
              </a:rPr>
              <a:t>Technology and engineering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08F8C8A-7558-4A45-B7ED-F6A34B0DF0D1}"/>
              </a:ext>
            </a:extLst>
          </p:cNvPr>
          <p:cNvSpPr>
            <a:spLocks noGrp="1"/>
          </p:cNvSpPr>
          <p:nvPr/>
        </p:nvSpPr>
        <p:spPr>
          <a:xfrm>
            <a:off x="838200" y="3448050"/>
            <a:ext cx="28765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Process design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Operating know-how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Quality control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FAA8566-DACD-43F0-AE26-E93DD62846DA}"/>
              </a:ext>
            </a:extLst>
          </p:cNvPr>
          <p:cNvSpPr>
            <a:spLocks noGrp="1"/>
          </p:cNvSpPr>
          <p:nvPr/>
        </p:nvSpPr>
        <p:spPr>
          <a:xfrm>
            <a:off x="4324350" y="2095500"/>
            <a:ext cx="3333750" cy="2952750"/>
          </a:xfrm>
          <a:prstGeom prst="roundRect">
            <a:avLst>
              <a:gd name="adj" fmla="val 3871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3BC7363-8C09-4B52-8CF9-64CE158D9343}"/>
              </a:ext>
            </a:extLst>
          </p:cNvPr>
          <p:cNvSpPr>
            <a:spLocks noGrp="1"/>
          </p:cNvSpPr>
          <p:nvPr/>
        </p:nvSpPr>
        <p:spPr>
          <a:xfrm>
            <a:off x="4552950" y="2266950"/>
            <a:ext cx="47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02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2056986-17A8-4760-A932-EF1E6A98C5A6}"/>
              </a:ext>
            </a:extLst>
          </p:cNvPr>
          <p:cNvSpPr>
            <a:spLocks noGrp="1"/>
          </p:cNvSpPr>
          <p:nvPr/>
        </p:nvSpPr>
        <p:spPr>
          <a:xfrm>
            <a:off x="4552950" y="272415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362F"/>
                </a:solidFill>
              </a:defRPr>
            </a:pPr>
            <a:r>
              <a:rPr sz="1650" b="1">
                <a:solidFill>
                  <a:srgbClr val="17362F"/>
                </a:solidFill>
              </a:rPr>
              <a:t>Local project company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561E581-C11F-4510-9B4E-09DB33BD0515}"/>
              </a:ext>
            </a:extLst>
          </p:cNvPr>
          <p:cNvSpPr>
            <a:spLocks noGrp="1"/>
          </p:cNvSpPr>
          <p:nvPr/>
        </p:nvSpPr>
        <p:spPr>
          <a:xfrm>
            <a:off x="4552950" y="3448050"/>
            <a:ext cx="28765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Feedstock contracts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Permitting and operations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Utilities and logistics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93253AD-D7E3-408D-B362-D38F942670FC}"/>
              </a:ext>
            </a:extLst>
          </p:cNvPr>
          <p:cNvSpPr>
            <a:spLocks noGrp="1"/>
          </p:cNvSpPr>
          <p:nvPr/>
        </p:nvSpPr>
        <p:spPr>
          <a:xfrm>
            <a:off x="8039100" y="2095500"/>
            <a:ext cx="3333750" cy="295275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676C17-5B00-4486-B6A6-CC671C4B9885}"/>
              </a:ext>
            </a:extLst>
          </p:cNvPr>
          <p:cNvSpPr>
            <a:spLocks noGrp="1"/>
          </p:cNvSpPr>
          <p:nvPr/>
        </p:nvSpPr>
        <p:spPr>
          <a:xfrm>
            <a:off x="8267700" y="2266950"/>
            <a:ext cx="47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03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55CA6C1-32D7-40F0-B1BC-C37B06B80BC0}"/>
              </a:ext>
            </a:extLst>
          </p:cNvPr>
          <p:cNvSpPr>
            <a:spLocks noGrp="1"/>
          </p:cNvSpPr>
          <p:nvPr/>
        </p:nvSpPr>
        <p:spPr>
          <a:xfrm>
            <a:off x="8267700" y="272415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362F"/>
                </a:solidFill>
              </a:defRPr>
            </a:pPr>
            <a:r>
              <a:rPr sz="1650" b="1">
                <a:solidFill>
                  <a:srgbClr val="17362F"/>
                </a:solidFill>
              </a:rPr>
              <a:t>Product market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75A3FDF-A90B-4EE5-92B3-4475834AE184}"/>
              </a:ext>
            </a:extLst>
          </p:cNvPr>
          <p:cNvSpPr>
            <a:spLocks noGrp="1"/>
          </p:cNvSpPr>
          <p:nvPr/>
        </p:nvSpPr>
        <p:spPr>
          <a:xfrm>
            <a:off x="8267700" y="3448050"/>
            <a:ext cx="28765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ATH sales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Co-product outlets</a:t>
            </a:r>
          </a:p>
          <a:p>
            <a:pPr algn="l">
              <a:defRPr sz="1425" b="0">
                <a:solidFill>
                  <a:srgbClr val="5A7069"/>
                </a:solidFill>
              </a:defRPr>
            </a:pPr>
            <a:r>
              <a:rPr sz="1425" b="0">
                <a:solidFill>
                  <a:srgbClr val="5A7069"/>
                </a:solidFill>
              </a:rPr>
              <a:t>Specialty-material expansion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162D247-6527-4E68-B949-6C25AE8C527C}"/>
              </a:ext>
            </a:extLst>
          </p:cNvPr>
          <p:cNvSpPr>
            <a:spLocks noGrp="1"/>
          </p:cNvSpPr>
          <p:nvPr/>
        </p:nvSpPr>
        <p:spPr>
          <a:xfrm>
            <a:off x="609600" y="54292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Potential structures: joint venture  |  technology licensing  |  equipment supply  |  project development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28041CE-057F-4D25-8102-7BC5BC6F6D2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6D1A776-0F1C-4756-BB94-9D98677902CD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0398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427D612-9EBB-4CCB-BF64-A408250D9C02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EXECUTION TEAM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6E6490D-7803-4539-BFDD-366CF2B77F51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Commercialization requires both technical depth and regional execution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E9A429A-1905-42C4-99AA-04888B84BC5F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team combines aluminium materials, process engineering, operations and international business development.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58B9EB2-860E-4B19-85FA-C6945CF57F56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3639A08-0856-4D1B-BA46-D645DCEA3782}"/>
              </a:ext>
            </a:extLst>
          </p:cNvPr>
          <p:cNvSpPr>
            <a:spLocks noGrp="1"/>
          </p:cNvSpPr>
          <p:nvPr/>
        </p:nvSpPr>
        <p:spPr>
          <a:xfrm>
            <a:off x="609600" y="400050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Hyung Kyu Park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D2B475-8DC5-42BB-99D2-119D49B83637}"/>
              </a:ext>
            </a:extLst>
          </p:cNvPr>
          <p:cNvSpPr>
            <a:spLocks noGrp="1"/>
          </p:cNvSpPr>
          <p:nvPr/>
        </p:nvSpPr>
        <p:spPr>
          <a:xfrm>
            <a:off x="609600" y="42862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5A7069"/>
                </a:solidFill>
              </a:defRPr>
            </a:pPr>
            <a:r>
              <a:rPr sz="1125" b="0">
                <a:solidFill>
                  <a:srgbClr val="5A7069"/>
                </a:solidFill>
              </a:rPr>
              <a:t>Chairman / Global Business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93A627-A31B-4EA1-A7A3-8AA20DCB3F18}"/>
              </a:ext>
            </a:extLst>
          </p:cNvPr>
          <p:cNvSpPr>
            <a:spLocks noGrp="1"/>
          </p:cNvSpPr>
          <p:nvPr/>
        </p:nvSpPr>
        <p:spPr>
          <a:xfrm>
            <a:off x="2686050" y="400050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7362F"/>
                </a:solidFill>
              </a:defRPr>
            </a:pPr>
            <a:r>
              <a:rPr sz="1350" b="1">
                <a:solidFill>
                  <a:srgbClr val="17362F"/>
                </a:solidFill>
              </a:rPr>
              <a:t>Kyu Pyoung Lim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B0C6CD2-61F7-4599-BD0C-823F0A053278}"/>
              </a:ext>
            </a:extLst>
          </p:cNvPr>
          <p:cNvSpPr>
            <a:spLocks noGrp="1"/>
          </p:cNvSpPr>
          <p:nvPr/>
        </p:nvSpPr>
        <p:spPr>
          <a:xfrm>
            <a:off x="2686050" y="4286250"/>
            <a:ext cx="180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5A7069"/>
                </a:solidFill>
              </a:defRPr>
            </a:pPr>
            <a:r>
              <a:rPr sz="1125" b="0">
                <a:solidFill>
                  <a:srgbClr val="5A7069"/>
                </a:solidFill>
              </a:rPr>
              <a:t>Co-Founder / Operations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4D64BFF-077F-44AF-8008-F3812A7057B1}"/>
              </a:ext>
            </a:extLst>
          </p:cNvPr>
          <p:cNvSpPr>
            <a:spLocks noGrp="1"/>
          </p:cNvSpPr>
          <p:nvPr/>
        </p:nvSpPr>
        <p:spPr>
          <a:xfrm>
            <a:off x="4953000" y="2047875"/>
            <a:ext cx="6248400" cy="2647950"/>
          </a:xfrm>
          <a:prstGeom prst="roundRect">
            <a:avLst>
              <a:gd name="adj" fmla="val 4317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C33E2AD-DB1F-4B01-8CA3-4AF60AD248B4}"/>
              </a:ext>
            </a:extLst>
          </p:cNvPr>
          <p:cNvSpPr>
            <a:spLocks noGrp="1"/>
          </p:cNvSpPr>
          <p:nvPr/>
        </p:nvSpPr>
        <p:spPr>
          <a:xfrm>
            <a:off x="5219700" y="2247900"/>
            <a:ext cx="342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Core execution capabilities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F8166A4-BB71-48C5-9A11-E54076AA2F09}"/>
              </a:ext>
            </a:extLst>
          </p:cNvPr>
          <p:cNvSpPr>
            <a:spLocks noGrp="1"/>
          </p:cNvSpPr>
          <p:nvPr/>
        </p:nvSpPr>
        <p:spPr>
          <a:xfrm>
            <a:off x="5219700" y="2667000"/>
            <a:ext cx="5524500" cy="1752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Aluminium materials and chemical-process development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Demonstration plant operation and scale-up engineering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Quality analysis and specialty-product development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International project development and regional partnerships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Finance, administration and market development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CEDFC8F-76F9-443C-8A97-473AA67582F3}"/>
              </a:ext>
            </a:extLst>
          </p:cNvPr>
          <p:cNvSpPr>
            <a:spLocks noGrp="1"/>
          </p:cNvSpPr>
          <p:nvPr/>
        </p:nvSpPr>
        <p:spPr>
          <a:xfrm>
            <a:off x="609600" y="5048250"/>
            <a:ext cx="10591800" cy="628650"/>
          </a:xfrm>
          <a:prstGeom prst="roundRect">
            <a:avLst>
              <a:gd name="adj" fmla="val 18182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3E6E293-0C00-4D1C-A981-7407B10B5ED4}"/>
              </a:ext>
            </a:extLst>
          </p:cNvPr>
          <p:cNvSpPr>
            <a:spLocks noGrp="1"/>
          </p:cNvSpPr>
          <p:nvPr/>
        </p:nvSpPr>
        <p:spPr>
          <a:xfrm>
            <a:off x="838200" y="5143500"/>
            <a:ext cx="10134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Governance, titles and current responsibilities should be updated before each investor distribution.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2D5A96B-EC10-4044-9F69-3CA755B7837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B694E20-7913-4407-A7FA-B24129C909D4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21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AF9F699-8CF5-A010-0F14-77C9A4BC0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3" y="2047875"/>
            <a:ext cx="1790367" cy="176064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4C27B96-A3D7-CDA5-4075-D4FA3CEA2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2883" y="2047875"/>
            <a:ext cx="1576084" cy="176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4F557D-BDCC-47A5-9873-C391AB72115B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TECHNOLOGY PROTECTION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B887DDC-57A1-45A2-83C9-6204D196B0CA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Patents support the process - operating data strengthens the moat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AAD3C83-DF45-4FD1-9B09-A154740B164A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most defensible advantage is the combination of IP, demonstrated know-how and product-quality control.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613A07-9B4D-42E0-A5D3-F713132FFFEA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E416698-4D86-4934-B649-20D8FBCC1AE5}"/>
              </a:ext>
            </a:extLst>
          </p:cNvPr>
          <p:cNvSpPr>
            <a:spLocks noGrp="1"/>
          </p:cNvSpPr>
          <p:nvPr/>
        </p:nvSpPr>
        <p:spPr>
          <a:xfrm>
            <a:off x="609600" y="2047875"/>
            <a:ext cx="323850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D0C06B4-4750-44C6-807F-4F539F36F6D8}"/>
              </a:ext>
            </a:extLst>
          </p:cNvPr>
          <p:cNvSpPr>
            <a:spLocks noGrp="1"/>
          </p:cNvSpPr>
          <p:nvPr/>
        </p:nvSpPr>
        <p:spPr>
          <a:xfrm>
            <a:off x="857250" y="224790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Patent position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57201BB-B48A-4385-8C86-FEC59D8F2023}"/>
              </a:ext>
            </a:extLst>
          </p:cNvPr>
          <p:cNvSpPr>
            <a:spLocks noGrp="1"/>
          </p:cNvSpPr>
          <p:nvPr/>
        </p:nvSpPr>
        <p:spPr>
          <a:xfrm>
            <a:off x="857250" y="2686050"/>
            <a:ext cx="25717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Registered dross-recycling technology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Supplementary process applications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Product-related patent strategy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Ongoing technology certification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0BC4D1F-857E-4CA3-BC7D-658D391C53FB}"/>
              </a:ext>
            </a:extLst>
          </p:cNvPr>
          <p:cNvSpPr>
            <a:spLocks noGrp="1"/>
          </p:cNvSpPr>
          <p:nvPr/>
        </p:nvSpPr>
        <p:spPr>
          <a:xfrm>
            <a:off x="4476750" y="2047875"/>
            <a:ext cx="3238500" cy="3143250"/>
          </a:xfrm>
          <a:prstGeom prst="roundRect">
            <a:avLst>
              <a:gd name="adj" fmla="val 3636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347E6D-A7CE-4F4D-B362-297A21F0FDFC}"/>
              </a:ext>
            </a:extLst>
          </p:cNvPr>
          <p:cNvSpPr>
            <a:spLocks noGrp="1"/>
          </p:cNvSpPr>
          <p:nvPr/>
        </p:nvSpPr>
        <p:spPr>
          <a:xfrm>
            <a:off x="4724400" y="224790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Operating know-how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C562287-67B1-4FB7-A76D-E2AF5010AE45}"/>
              </a:ext>
            </a:extLst>
          </p:cNvPr>
          <p:cNvSpPr>
            <a:spLocks noGrp="1"/>
          </p:cNvSpPr>
          <p:nvPr/>
        </p:nvSpPr>
        <p:spPr>
          <a:xfrm>
            <a:off x="4724400" y="2686050"/>
            <a:ext cx="25717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Feedstock conditioning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Reaction control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Impurity management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Precipitation control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Drying and particle classification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AC2EB044-E852-4AC5-8624-9666A757372D}"/>
              </a:ext>
            </a:extLst>
          </p:cNvPr>
          <p:cNvSpPr>
            <a:spLocks noGrp="1"/>
          </p:cNvSpPr>
          <p:nvPr/>
        </p:nvSpPr>
        <p:spPr>
          <a:xfrm>
            <a:off x="8343900" y="2047875"/>
            <a:ext cx="323850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4E544BF-729A-4DC4-9608-CBFA03FB54A5}"/>
              </a:ext>
            </a:extLst>
          </p:cNvPr>
          <p:cNvSpPr>
            <a:spLocks noGrp="1"/>
          </p:cNvSpPr>
          <p:nvPr/>
        </p:nvSpPr>
        <p:spPr>
          <a:xfrm>
            <a:off x="8591550" y="224790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Commercial evidence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26DC2DC-88CA-410C-AE30-24FF5569C206}"/>
              </a:ext>
            </a:extLst>
          </p:cNvPr>
          <p:cNvSpPr>
            <a:spLocks noGrp="1"/>
          </p:cNvSpPr>
          <p:nvPr/>
        </p:nvSpPr>
        <p:spPr>
          <a:xfrm>
            <a:off x="8591550" y="2686050"/>
            <a:ext cx="25717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One-year demo operation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Actual product production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Quality analysis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Customer evaluations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Export experience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E741060-12D6-4F0B-8F74-FB766FE61D8D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B6C17F8-B788-488F-9F04-DE57BA31BAE8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717816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51DE31EC-FE3D-4C9D-881E-1359BE51C281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DEVELOPMENT ROADMAP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70A4D32-EC05-40B2-9B96-DD23C430CBC8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next milestone is repeatable commercial operation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45DD238-CCF5-433E-B53A-BCDFE0C32E7B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Each stage should be tied to a measurable technical and commercial gate.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E18FD54-E57E-48D5-8A58-949D4986A469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A6DA855-ACB0-4095-B74C-013A6F83BEA3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1962150" cy="2952750"/>
          </a:xfrm>
          <a:prstGeom prst="roundRect">
            <a:avLst>
              <a:gd name="adj" fmla="val 582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F42AB14-DB97-4102-8D43-C3FB1AB5DACD}"/>
              </a:ext>
            </a:extLst>
          </p:cNvPr>
          <p:cNvSpPr>
            <a:spLocks noGrp="1"/>
          </p:cNvSpPr>
          <p:nvPr/>
        </p:nvSpPr>
        <p:spPr>
          <a:xfrm>
            <a:off x="800100" y="22860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69507EF-6E9C-47A5-854C-0A47F7E1E2EC}"/>
              </a:ext>
            </a:extLst>
          </p:cNvPr>
          <p:cNvSpPr>
            <a:spLocks noGrp="1"/>
          </p:cNvSpPr>
          <p:nvPr/>
        </p:nvSpPr>
        <p:spPr>
          <a:xfrm>
            <a:off x="800100" y="28194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Feedstock qualification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EE806EB-A130-4846-ACBD-F79B50494FAD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15811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Representative samples and supply MoU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A730200-5601-4971-AE8E-3B13D0F2EBFF}"/>
              </a:ext>
            </a:extLst>
          </p:cNvPr>
          <p:cNvSpPr>
            <a:spLocks noGrp="1"/>
          </p:cNvSpPr>
          <p:nvPr/>
        </p:nvSpPr>
        <p:spPr>
          <a:xfrm>
            <a:off x="2800350" y="2143125"/>
            <a:ext cx="1962150" cy="2952750"/>
          </a:xfrm>
          <a:prstGeom prst="roundRect">
            <a:avLst>
              <a:gd name="adj" fmla="val 582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1FCEDE1-20E7-4149-9025-3ADE35B9389F}"/>
              </a:ext>
            </a:extLst>
          </p:cNvPr>
          <p:cNvSpPr>
            <a:spLocks noGrp="1"/>
          </p:cNvSpPr>
          <p:nvPr/>
        </p:nvSpPr>
        <p:spPr>
          <a:xfrm>
            <a:off x="2990850" y="22860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BFD70F-8AD8-43D3-B564-C051098CBC45}"/>
              </a:ext>
            </a:extLst>
          </p:cNvPr>
          <p:cNvSpPr>
            <a:spLocks noGrp="1"/>
          </p:cNvSpPr>
          <p:nvPr/>
        </p:nvSpPr>
        <p:spPr>
          <a:xfrm>
            <a:off x="2990850" y="28194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Basic engineering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57175C7-74C4-4FA9-BCD3-959B0D60494C}"/>
              </a:ext>
            </a:extLst>
          </p:cNvPr>
          <p:cNvSpPr>
            <a:spLocks noGrp="1"/>
          </p:cNvSpPr>
          <p:nvPr/>
        </p:nvSpPr>
        <p:spPr>
          <a:xfrm>
            <a:off x="2990850" y="3543300"/>
            <a:ext cx="15811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Mass balance, equipment list and site utilities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2BCBA9C-EF71-44B0-B119-74DEFD2A8634}"/>
              </a:ext>
            </a:extLst>
          </p:cNvPr>
          <p:cNvSpPr>
            <a:spLocks noGrp="1"/>
          </p:cNvSpPr>
          <p:nvPr/>
        </p:nvSpPr>
        <p:spPr>
          <a:xfrm>
            <a:off x="4991100" y="2143125"/>
            <a:ext cx="1962150" cy="2952750"/>
          </a:xfrm>
          <a:prstGeom prst="roundRect">
            <a:avLst>
              <a:gd name="adj" fmla="val 582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9AEFE9D-0F88-4A99-9E6D-833693FB96EC}"/>
              </a:ext>
            </a:extLst>
          </p:cNvPr>
          <p:cNvSpPr>
            <a:spLocks noGrp="1"/>
          </p:cNvSpPr>
          <p:nvPr/>
        </p:nvSpPr>
        <p:spPr>
          <a:xfrm>
            <a:off x="5181600" y="22860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BC4C912-48CA-4692-8441-6ACB8E411C4C}"/>
              </a:ext>
            </a:extLst>
          </p:cNvPr>
          <p:cNvSpPr>
            <a:spLocks noGrp="1"/>
          </p:cNvSpPr>
          <p:nvPr/>
        </p:nvSpPr>
        <p:spPr>
          <a:xfrm>
            <a:off x="5181600" y="28194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Project financing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ACEA0E7-43EC-4AD9-B609-4535BF7779E3}"/>
              </a:ext>
            </a:extLst>
          </p:cNvPr>
          <p:cNvSpPr>
            <a:spLocks noGrp="1"/>
          </p:cNvSpPr>
          <p:nvPr/>
        </p:nvSpPr>
        <p:spPr>
          <a:xfrm>
            <a:off x="5181600" y="3543300"/>
            <a:ext cx="15811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JV terms, CAPEX package and permitting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E75346A-75CE-417F-8636-F4963C6711CE}"/>
              </a:ext>
            </a:extLst>
          </p:cNvPr>
          <p:cNvSpPr>
            <a:spLocks noGrp="1"/>
          </p:cNvSpPr>
          <p:nvPr/>
        </p:nvSpPr>
        <p:spPr>
          <a:xfrm>
            <a:off x="7181850" y="2143125"/>
            <a:ext cx="1962150" cy="2952750"/>
          </a:xfrm>
          <a:prstGeom prst="roundRect">
            <a:avLst>
              <a:gd name="adj" fmla="val 5825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DFA481-CA33-443C-8F4C-1AD24C7EC7AC}"/>
              </a:ext>
            </a:extLst>
          </p:cNvPr>
          <p:cNvSpPr>
            <a:spLocks noGrp="1"/>
          </p:cNvSpPr>
          <p:nvPr/>
        </p:nvSpPr>
        <p:spPr>
          <a:xfrm>
            <a:off x="7372350" y="22860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4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D495E47-D75F-4932-92E8-83DAC301822D}"/>
              </a:ext>
            </a:extLst>
          </p:cNvPr>
          <p:cNvSpPr>
            <a:spLocks noGrp="1"/>
          </p:cNvSpPr>
          <p:nvPr/>
        </p:nvSpPr>
        <p:spPr>
          <a:xfrm>
            <a:off x="7372350" y="28194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Construction and commissioning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8C1596C-8383-4192-BBA2-0D4B71452CCF}"/>
              </a:ext>
            </a:extLst>
          </p:cNvPr>
          <p:cNvSpPr>
            <a:spLocks noGrp="1"/>
          </p:cNvSpPr>
          <p:nvPr/>
        </p:nvSpPr>
        <p:spPr>
          <a:xfrm>
            <a:off x="7372350" y="3543300"/>
            <a:ext cx="15811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Commercial plant installation and performance test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E1CDB26D-1BA3-4DCF-9CE5-A11DA12B83B7}"/>
              </a:ext>
            </a:extLst>
          </p:cNvPr>
          <p:cNvSpPr>
            <a:spLocks noGrp="1"/>
          </p:cNvSpPr>
          <p:nvPr/>
        </p:nvSpPr>
        <p:spPr>
          <a:xfrm>
            <a:off x="9372600" y="2143125"/>
            <a:ext cx="1962150" cy="2952750"/>
          </a:xfrm>
          <a:prstGeom prst="roundRect">
            <a:avLst>
              <a:gd name="adj" fmla="val 5825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3A7FAE1-412A-4905-81A1-CDF7C551920E}"/>
              </a:ext>
            </a:extLst>
          </p:cNvPr>
          <p:cNvSpPr>
            <a:spLocks noGrp="1"/>
          </p:cNvSpPr>
          <p:nvPr/>
        </p:nvSpPr>
        <p:spPr>
          <a:xfrm>
            <a:off x="9563100" y="22860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9A6BB1B-AB95-471F-9E9B-A0DB5B4D9087}"/>
              </a:ext>
            </a:extLst>
          </p:cNvPr>
          <p:cNvSpPr>
            <a:spLocks noGrp="1"/>
          </p:cNvSpPr>
          <p:nvPr/>
        </p:nvSpPr>
        <p:spPr>
          <a:xfrm>
            <a:off x="9563100" y="28194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7362F"/>
                </a:solidFill>
              </a:defRPr>
            </a:pPr>
            <a:r>
              <a:rPr sz="1575" b="1">
                <a:solidFill>
                  <a:srgbClr val="17362F"/>
                </a:solidFill>
              </a:rPr>
              <a:t>Market expansion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073A4BF-5ACE-4F2D-B7C5-FA3C08299183}"/>
              </a:ext>
            </a:extLst>
          </p:cNvPr>
          <p:cNvSpPr>
            <a:spLocks noGrp="1"/>
          </p:cNvSpPr>
          <p:nvPr/>
        </p:nvSpPr>
        <p:spPr>
          <a:xfrm>
            <a:off x="9563100" y="3543300"/>
            <a:ext cx="15811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Long-term offtake and specialty-product portfolio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063F474-E850-4E80-B59C-1F8F951C6F6B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7F77A9B-420B-4728-978B-4AF7D703A4CC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800038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AB3A5FA2-681F-4347-854F-6C475F670A8B}"/>
              </a:ext>
            </a:extLst>
          </p:cNvPr>
          <p:cNvSpPr>
            <a:spLocks noGrp="1"/>
          </p:cNvSpPr>
          <p:nvPr/>
        </p:nvSpPr>
        <p:spPr>
          <a:xfrm>
            <a:off x="666750" y="60960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9D7BC"/>
                </a:solidFill>
              </a:defRPr>
            </a:pPr>
            <a:r>
              <a:rPr sz="1050" b="1">
                <a:solidFill>
                  <a:srgbClr val="A9D7BC"/>
                </a:solidFill>
              </a:rPr>
              <a:t>PROPOSED NEXT STEP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0BB7B1C-AC25-424C-A9AB-18195372629F}"/>
              </a:ext>
            </a:extLst>
          </p:cNvPr>
          <p:cNvSpPr>
            <a:spLocks noGrp="1"/>
          </p:cNvSpPr>
          <p:nvPr/>
        </p:nvSpPr>
        <p:spPr>
          <a:xfrm>
            <a:off x="666750" y="1066800"/>
            <a:ext cx="72390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Validate the feedstock.</a:t>
            </a:r>
          </a:p>
          <a:p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Define the commercial project.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B8883C5-0F37-4E0F-8FC2-0800E2AB1559}"/>
              </a:ext>
            </a:extLst>
          </p:cNvPr>
          <p:cNvSpPr>
            <a:spLocks noGrp="1"/>
          </p:cNvSpPr>
          <p:nvPr/>
        </p:nvSpPr>
        <p:spPr>
          <a:xfrm>
            <a:off x="666750" y="2476500"/>
            <a:ext cx="68580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DCEBE4"/>
                </a:solidFill>
              </a:defRPr>
            </a:pPr>
            <a:r>
              <a:rPr sz="1650" b="0">
                <a:solidFill>
                  <a:srgbClr val="DCEBE4"/>
                </a:solidFill>
              </a:rPr>
              <a:t>SJ Monotech can proceed with sample analysis, preliminary mass balance, product targeting, equipment configuration and a project-specific commercial proposal.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6229E13-3F63-4FAF-A5BB-B7374D9847C5}"/>
              </a:ext>
            </a:extLst>
          </p:cNvPr>
          <p:cNvSpPr>
            <a:spLocks noGrp="1"/>
          </p:cNvSpPr>
          <p:nvPr/>
        </p:nvSpPr>
        <p:spPr>
          <a:xfrm>
            <a:off x="666750" y="3667125"/>
            <a:ext cx="10858500" cy="19050"/>
          </a:xfrm>
          <a:prstGeom prst="rect">
            <a:avLst/>
          </a:prstGeom>
          <a:solidFill>
            <a:srgbClr val="3B6759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541117-F128-4690-AF6E-18973694ED27}"/>
              </a:ext>
            </a:extLst>
          </p:cNvPr>
          <p:cNvSpPr>
            <a:spLocks noGrp="1"/>
          </p:cNvSpPr>
          <p:nvPr/>
        </p:nvSpPr>
        <p:spPr>
          <a:xfrm>
            <a:off x="666750" y="394335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A9D7BC"/>
                </a:solidFill>
              </a:defRPr>
            </a:pPr>
            <a:r>
              <a:rPr sz="1500" b="1">
                <a:solidFill>
                  <a:srgbClr val="A9D7BC"/>
                </a:solidFill>
              </a:rPr>
              <a:t>Required inputs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0E4F86D-E908-4D6E-90C3-465381A4383E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4476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• Annual feedstock volume and source</a:t>
            </a:r>
          </a:p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• Representative chemical composition</a:t>
            </a:r>
          </a:p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• Current treatment and disposal cost</a:t>
            </a:r>
          </a:p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• Target product specification and market</a:t>
            </a:r>
          </a:p>
          <a:p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• Preferred cooperation structure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6A9A400-AA6A-4BA1-9A26-F39D67591EF1}"/>
              </a:ext>
            </a:extLst>
          </p:cNvPr>
          <p:cNvSpPr>
            <a:spLocks noGrp="1"/>
          </p:cNvSpPr>
          <p:nvPr/>
        </p:nvSpPr>
        <p:spPr>
          <a:xfrm>
            <a:off x="7048500" y="4114800"/>
            <a:ext cx="342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SJ MONOTECH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B19792F-84F0-416C-8FE2-1A9FED427739}"/>
              </a:ext>
            </a:extLst>
          </p:cNvPr>
          <p:cNvSpPr>
            <a:spLocks noGrp="1"/>
          </p:cNvSpPr>
          <p:nvPr/>
        </p:nvSpPr>
        <p:spPr>
          <a:xfrm>
            <a:off x="7048500" y="4572000"/>
            <a:ext cx="3905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CEBE4"/>
                </a:solidFill>
              </a:defRPr>
            </a:pPr>
            <a:r>
              <a:rPr sz="1350" b="0">
                <a:solidFill>
                  <a:srgbClr val="DCEBE4"/>
                </a:solidFill>
              </a:rPr>
              <a:t>Technology demonstration • Commercial scale-up • Global partnership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3A361C3-D75B-4FA4-82CE-2B5D1EA05C05}"/>
              </a:ext>
            </a:extLst>
          </p:cNvPr>
          <p:cNvSpPr>
            <a:spLocks noGrp="1"/>
          </p:cNvSpPr>
          <p:nvPr/>
        </p:nvSpPr>
        <p:spPr>
          <a:xfrm>
            <a:off x="666750" y="6191250"/>
            <a:ext cx="10858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A9D7BC"/>
                </a:solidFill>
              </a:defRPr>
            </a:pPr>
            <a:r>
              <a:rPr sz="1275" b="1">
                <a:solidFill>
                  <a:srgbClr val="A9D7BC"/>
                </a:solidFill>
              </a:rPr>
              <a:t>Turn industrial waste into verified material value.</a:t>
            </a:r>
          </a:p>
        </p:txBody>
      </p:sp>
    </p:spTree>
    <p:extLst>
      <p:ext uri="{BB962C8B-B14F-4D97-AF65-F5344CB8AC3E}">
        <p14:creationId xmlns:p14="http://schemas.microsoft.com/office/powerpoint/2010/main" val="378573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D16BC30B-082C-4F45-943E-C5A58886A7E1}"/>
              </a:ext>
            </a:extLst>
          </p:cNvPr>
          <p:cNvSpPr>
            <a:spLocks noGrp="1"/>
          </p:cNvSpPr>
          <p:nvPr/>
        </p:nvSpPr>
        <p:spPr>
          <a:xfrm>
            <a:off x="666750" y="7429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9D7BC"/>
                </a:solidFill>
              </a:defRPr>
            </a:pPr>
            <a:r>
              <a:rPr sz="1050" b="1">
                <a:solidFill>
                  <a:srgbClr val="A9D7BC"/>
                </a:solidFill>
              </a:rPr>
              <a:t>APPENDIX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D76DD86-E45C-4FFB-9176-A20C739F33CB}"/>
              </a:ext>
            </a:extLst>
          </p:cNvPr>
          <p:cNvSpPr>
            <a:spLocks noGrp="1"/>
          </p:cNvSpPr>
          <p:nvPr/>
        </p:nvSpPr>
        <p:spPr>
          <a:xfrm>
            <a:off x="666750" y="1295400"/>
            <a:ext cx="6667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Financial Analysis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089A798-E498-4BC2-B626-AF63B3C53289}"/>
              </a:ext>
            </a:extLst>
          </p:cNvPr>
          <p:cNvSpPr>
            <a:spLocks noGrp="1"/>
          </p:cNvSpPr>
          <p:nvPr/>
        </p:nvSpPr>
        <p:spPr>
          <a:xfrm>
            <a:off x="666750" y="2152650"/>
            <a:ext cx="72390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DCEBE4"/>
                </a:solidFill>
              </a:defRPr>
            </a:pPr>
            <a:r>
              <a:rPr sz="1575" b="0">
                <a:solidFill>
                  <a:srgbClr val="DCEBE4"/>
                </a:solidFill>
              </a:rPr>
              <a:t>The following pages are reproduced from the original IR material without changing the financial figures or assumptions.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7E04A65-C28E-46A7-B8AF-56FAFD3058A2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10858500" cy="19050"/>
          </a:xfrm>
          <a:prstGeom prst="rect">
            <a:avLst/>
          </a:prstGeom>
          <a:solidFill>
            <a:srgbClr val="52728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4437065-AA6E-43FF-9E7A-9EBFA4EC3A83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A9D7BC"/>
                </a:solidFill>
              </a:defRPr>
            </a:pPr>
            <a:r>
              <a:rPr sz="1350" b="1">
                <a:solidFill>
                  <a:srgbClr val="A9D7BC"/>
                </a:solidFill>
              </a:rPr>
              <a:t>Original financial pages retained as provided</a:t>
            </a:r>
          </a:p>
        </p:txBody>
      </p:sp>
    </p:spTree>
    <p:extLst>
      <p:ext uri="{BB962C8B-B14F-4D97-AF65-F5344CB8AC3E}">
        <p14:creationId xmlns:p14="http://schemas.microsoft.com/office/powerpoint/2010/main" val="592569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82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97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49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8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09B5FF0-DCCC-4A54-822D-BA29C11A6DB8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INDUSTRIAL PROBLEM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E7BEF12-72CA-498A-BBB3-A7FB9EAD09F2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Aluminium dross still contains value after metal recovery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F21A744-8B71-43B1-ABAE-44210105D735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non-metallic fraction is often landfilled or sold into low-value applications.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1BF6EAB-0224-4F68-A547-B674ADDBB130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15340" r="15340"/>
          <a:stretch>
            <a:fillRect/>
          </a:stretch>
        </p:blipFill>
        <p:spPr>
          <a:xfrm>
            <a:off x="609600" y="1952625"/>
            <a:ext cx="4000500" cy="238125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rcRect t="18254" b="18254"/>
          <a:stretch>
            <a:fillRect/>
          </a:stretch>
        </p:blipFill>
        <p:spPr>
          <a:xfrm>
            <a:off x="609600" y="4543425"/>
            <a:ext cx="4000500" cy="14287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5F13204-1244-4F23-877C-12549589A16E}"/>
              </a:ext>
            </a:extLst>
          </p:cNvPr>
          <p:cNvSpPr>
            <a:spLocks noGrp="1"/>
          </p:cNvSpPr>
          <p:nvPr/>
        </p:nvSpPr>
        <p:spPr>
          <a:xfrm>
            <a:off x="5048250" y="19621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362F"/>
                </a:solidFill>
              </a:defRPr>
            </a:pPr>
            <a:r>
              <a:rPr sz="1650" b="1">
                <a:solidFill>
                  <a:srgbClr val="17362F"/>
                </a:solidFill>
              </a:rPr>
              <a:t>The current loss of value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54F6A67-7AF0-4E8D-A945-7F85683CF6EA}"/>
              </a:ext>
            </a:extLst>
          </p:cNvPr>
          <p:cNvSpPr>
            <a:spLocks noGrp="1"/>
          </p:cNvSpPr>
          <p:nvPr/>
        </p:nvSpPr>
        <p:spPr>
          <a:xfrm>
            <a:off x="5048250" y="2400300"/>
            <a:ext cx="61912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Residual aluminium-bearing compounds remain after metal separation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Disposal costs and environmental liabilities continue to rise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Conventional routes often focus on metal recovery, not final residue upgrading</a:t>
            </a:r>
          </a:p>
          <a:p>
            <a:pPr algn="l">
              <a:defRPr sz="1500" b="0">
                <a:solidFill>
                  <a:srgbClr val="17362F"/>
                </a:solidFill>
              </a:defRPr>
            </a:pPr>
            <a:r>
              <a:rPr sz="1500" b="0">
                <a:solidFill>
                  <a:srgbClr val="17362F"/>
                </a:solidFill>
              </a:rPr>
              <a:t>• A circular solution must create marketable products from the remaining fraction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FAA3558-7BE6-45CF-94BE-290591B85DCC}"/>
              </a:ext>
            </a:extLst>
          </p:cNvPr>
          <p:cNvSpPr>
            <a:spLocks noGrp="1"/>
          </p:cNvSpPr>
          <p:nvPr/>
        </p:nvSpPr>
        <p:spPr>
          <a:xfrm>
            <a:off x="5048250" y="4857750"/>
            <a:ext cx="6191250" cy="904875"/>
          </a:xfrm>
          <a:prstGeom prst="roundRect">
            <a:avLst>
              <a:gd name="adj" fmla="val 12632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C19AA26-032E-4073-BD56-BC2B2D5CD7DD}"/>
              </a:ext>
            </a:extLst>
          </p:cNvPr>
          <p:cNvSpPr>
            <a:spLocks noGrp="1"/>
          </p:cNvSpPr>
          <p:nvPr/>
        </p:nvSpPr>
        <p:spPr>
          <a:xfrm>
            <a:off x="5276850" y="4991100"/>
            <a:ext cx="180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The opportunity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FEFED4-77FA-4593-9954-B951C48F9FE1}"/>
              </a:ext>
            </a:extLst>
          </p:cNvPr>
          <p:cNvSpPr>
            <a:spLocks noGrp="1"/>
          </p:cNvSpPr>
          <p:nvPr/>
        </p:nvSpPr>
        <p:spPr>
          <a:xfrm>
            <a:off x="5276850" y="5257800"/>
            <a:ext cx="5619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7362F"/>
                </a:solidFill>
              </a:defRPr>
            </a:pPr>
            <a:r>
              <a:rPr sz="1425" b="1">
                <a:solidFill>
                  <a:srgbClr val="17362F"/>
                </a:solidFill>
              </a:rPr>
              <a:t>Convert aluminium-bearing waste into specialty-grade material rather than treating it only as a disposal problem.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047FD0F-CEC2-42AA-91A7-A34EAB83412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F0C2AD6-EAA0-4EF8-A6F7-2B8428FB6E65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00387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3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98108CB-CDFD-461F-9611-F7875DC6E2EF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INDUSTRY GAP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40F918E-9293-4B6C-A240-A813B4CDEEEF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Metal recovery alone does not complete the circular economy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A04197-7473-45C4-B47F-6EBC48F043E5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Many existing routes improve metal yield but leave a difficult final residue.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932F40B-6F2A-4462-BAAF-278BB15C6D90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9A6D432-C74D-45C9-8DD9-FD3E069B9FBC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32194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FEC968-0275-4AC1-8833-24BD5F9FC75A}"/>
              </a:ext>
            </a:extLst>
          </p:cNvPr>
          <p:cNvSpPr>
            <a:spLocks noGrp="1"/>
          </p:cNvSpPr>
          <p:nvPr/>
        </p:nvSpPr>
        <p:spPr>
          <a:xfrm>
            <a:off x="838200" y="2152650"/>
            <a:ext cx="523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EF4F88-9496-4031-9E2E-8B555C7A93C7}"/>
              </a:ext>
            </a:extLst>
          </p:cNvPr>
          <p:cNvSpPr>
            <a:spLocks noGrp="1"/>
          </p:cNvSpPr>
          <p:nvPr/>
        </p:nvSpPr>
        <p:spPr>
          <a:xfrm>
            <a:off x="838200" y="262890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362F"/>
                </a:solidFill>
              </a:defRPr>
            </a:pPr>
            <a:r>
              <a:rPr sz="1800" b="1">
                <a:solidFill>
                  <a:srgbClr val="17362F"/>
                </a:solidFill>
              </a:rPr>
              <a:t>Recover metal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1985394-0449-4906-AD6C-C3717CF4BC1E}"/>
              </a:ext>
            </a:extLst>
          </p:cNvPr>
          <p:cNvSpPr>
            <a:spLocks noGrp="1"/>
          </p:cNvSpPr>
          <p:nvPr/>
        </p:nvSpPr>
        <p:spPr>
          <a:xfrm>
            <a:off x="838200" y="3105150"/>
            <a:ext cx="2571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Mechanical separation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Melting and alloy recovery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Value concentrated in metallic fraction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6434329-C145-49B1-A448-D39F87B39F5B}"/>
              </a:ext>
            </a:extLst>
          </p:cNvPr>
          <p:cNvSpPr>
            <a:spLocks noGrp="1"/>
          </p:cNvSpPr>
          <p:nvPr/>
        </p:nvSpPr>
        <p:spPr>
          <a:xfrm>
            <a:off x="4476750" y="2000250"/>
            <a:ext cx="32194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F1E2B5-885E-48FA-90E1-25E6E7F8F874}"/>
              </a:ext>
            </a:extLst>
          </p:cNvPr>
          <p:cNvSpPr>
            <a:spLocks noGrp="1"/>
          </p:cNvSpPr>
          <p:nvPr/>
        </p:nvSpPr>
        <p:spPr>
          <a:xfrm>
            <a:off x="4705350" y="2152650"/>
            <a:ext cx="523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02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3C7E8B4-E862-4378-AFBE-28A550AB984C}"/>
              </a:ext>
            </a:extLst>
          </p:cNvPr>
          <p:cNvSpPr>
            <a:spLocks noGrp="1"/>
          </p:cNvSpPr>
          <p:nvPr/>
        </p:nvSpPr>
        <p:spPr>
          <a:xfrm>
            <a:off x="4705350" y="262890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362F"/>
                </a:solidFill>
              </a:defRPr>
            </a:pPr>
            <a:r>
              <a:rPr sz="1800" b="1">
                <a:solidFill>
                  <a:srgbClr val="17362F"/>
                </a:solidFill>
              </a:rPr>
              <a:t>Manage residue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5643F04-CABF-447D-AB81-66ABF1908197}"/>
              </a:ext>
            </a:extLst>
          </p:cNvPr>
          <p:cNvSpPr>
            <a:spLocks noGrp="1"/>
          </p:cNvSpPr>
          <p:nvPr/>
        </p:nvSpPr>
        <p:spPr>
          <a:xfrm>
            <a:off x="4705350" y="3105150"/>
            <a:ext cx="2571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Bulk oxide outlets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Cement or construction use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Continued disposal exposure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4B67E46-30D0-43CA-969A-F205D81A3B15}"/>
              </a:ext>
            </a:extLst>
          </p:cNvPr>
          <p:cNvSpPr>
            <a:spLocks noGrp="1"/>
          </p:cNvSpPr>
          <p:nvPr/>
        </p:nvSpPr>
        <p:spPr>
          <a:xfrm>
            <a:off x="8343900" y="2000250"/>
            <a:ext cx="3238500" cy="3143250"/>
          </a:xfrm>
          <a:prstGeom prst="roundRect">
            <a:avLst>
              <a:gd name="adj" fmla="val 3636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7AEF413-47AD-4E68-AEC9-AC0FBF0EB9EC}"/>
              </a:ext>
            </a:extLst>
          </p:cNvPr>
          <p:cNvSpPr>
            <a:spLocks noGrp="1"/>
          </p:cNvSpPr>
          <p:nvPr/>
        </p:nvSpPr>
        <p:spPr>
          <a:xfrm>
            <a:off x="8572500" y="2152650"/>
            <a:ext cx="523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128451"/>
                </a:solidFill>
              </a:defRPr>
            </a:pPr>
            <a:r>
              <a:rPr sz="2250" b="1">
                <a:solidFill>
                  <a:srgbClr val="128451"/>
                </a:solidFill>
              </a:rPr>
              <a:t>03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E3BEFDA-023E-4963-8C35-FDEFF969AE2F}"/>
              </a:ext>
            </a:extLst>
          </p:cNvPr>
          <p:cNvSpPr>
            <a:spLocks noGrp="1"/>
          </p:cNvSpPr>
          <p:nvPr/>
        </p:nvSpPr>
        <p:spPr>
          <a:xfrm>
            <a:off x="8572500" y="262890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7362F"/>
                </a:solidFill>
              </a:defRPr>
            </a:pPr>
            <a:r>
              <a:rPr sz="1800" b="1">
                <a:solidFill>
                  <a:srgbClr val="17362F"/>
                </a:solidFill>
              </a:rPr>
              <a:t>Upgrade the residue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3E02036-047F-42C7-82A0-8D3C9F6F3CA3}"/>
              </a:ext>
            </a:extLst>
          </p:cNvPr>
          <p:cNvSpPr>
            <a:spLocks noGrp="1"/>
          </p:cNvSpPr>
          <p:nvPr/>
        </p:nvSpPr>
        <p:spPr>
          <a:xfrm>
            <a:off x="8572500" y="3105150"/>
            <a:ext cx="2667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Recover aluminium compounds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Control purity and particle size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Produce higher-value ATH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2B36C4-4295-4349-962C-D740F3D745B5}"/>
              </a:ext>
            </a:extLst>
          </p:cNvPr>
          <p:cNvSpPr>
            <a:spLocks noGrp="1"/>
          </p:cNvSpPr>
          <p:nvPr/>
        </p:nvSpPr>
        <p:spPr>
          <a:xfrm>
            <a:off x="609600" y="552450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128451"/>
                </a:solidFill>
              </a:defRPr>
            </a:pPr>
            <a:r>
              <a:rPr sz="1800" b="1">
                <a:solidFill>
                  <a:srgbClr val="128451"/>
                </a:solidFill>
              </a:rPr>
              <a:t>SJ Monotech focuses on the third step.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A8D6B21-C209-415B-8236-D7CCA5B1C41A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F30B453-CF7C-431C-BDB3-D3812E1A6816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27810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2E4C11F-2A17-46BC-8257-BC0837496270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TECHNOLOGY CONCEPT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9D0719F-4724-4331-BF2D-82068FF54497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A reverse approach to the conventional bauxite-to-alumina route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6B5CF78-27BA-4E99-A245-10F1FCC03B8F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Instead of importing a natural ore, the process recovers aluminium value already present in industrial waste.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932E303-4336-44B8-A608-4B879F591DD0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2299106"/>
            <a:ext cx="4762500" cy="2307413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F87408B-5BA3-4870-80E2-DFA1BC76F3F5}"/>
              </a:ext>
            </a:extLst>
          </p:cNvPr>
          <p:cNvSpPr>
            <a:spLocks noGrp="1"/>
          </p:cNvSpPr>
          <p:nvPr/>
        </p:nvSpPr>
        <p:spPr>
          <a:xfrm>
            <a:off x="5715000" y="1952625"/>
            <a:ext cx="5486400" cy="297180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1B40AA4-33D8-4588-BCCE-1A89613C237F}"/>
              </a:ext>
            </a:extLst>
          </p:cNvPr>
          <p:cNvSpPr>
            <a:spLocks noGrp="1"/>
          </p:cNvSpPr>
          <p:nvPr/>
        </p:nvSpPr>
        <p:spPr>
          <a:xfrm>
            <a:off x="5981700" y="2152650"/>
            <a:ext cx="2286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5A7069"/>
                </a:solidFill>
              </a:defRPr>
            </a:pPr>
            <a:r>
              <a:rPr sz="1350" b="1">
                <a:solidFill>
                  <a:srgbClr val="5A7069"/>
                </a:solidFill>
              </a:rPr>
              <a:t>Conventional pathway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C3C89E-B90A-4F57-9B8D-59096EB2B746}"/>
              </a:ext>
            </a:extLst>
          </p:cNvPr>
          <p:cNvSpPr>
            <a:spLocks noGrp="1"/>
          </p:cNvSpPr>
          <p:nvPr/>
        </p:nvSpPr>
        <p:spPr>
          <a:xfrm>
            <a:off x="5981700" y="2476500"/>
            <a:ext cx="4857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7362F"/>
                </a:solidFill>
              </a:defRPr>
            </a:pPr>
            <a:r>
              <a:rPr sz="2025" b="1">
                <a:solidFill>
                  <a:srgbClr val="17362F"/>
                </a:solidFill>
              </a:rPr>
              <a:t>Bauxite  →  Al(OH)₃  →  Al₂O₃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CDD8C1C-200A-49C2-82A7-820508033DA0}"/>
              </a:ext>
            </a:extLst>
          </p:cNvPr>
          <p:cNvSpPr>
            <a:spLocks noGrp="1"/>
          </p:cNvSpPr>
          <p:nvPr/>
        </p:nvSpPr>
        <p:spPr>
          <a:xfrm>
            <a:off x="5981700" y="3086100"/>
            <a:ext cx="4762500" cy="19050"/>
          </a:xfrm>
          <a:prstGeom prst="rect">
            <a:avLst/>
          </a:prstGeom>
          <a:solidFill>
            <a:srgbClr val="B9CEC3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BB3AA27-B42B-4541-B69E-9CEAB33F6372}"/>
              </a:ext>
            </a:extLst>
          </p:cNvPr>
          <p:cNvSpPr>
            <a:spLocks noGrp="1"/>
          </p:cNvSpPr>
          <p:nvPr/>
        </p:nvSpPr>
        <p:spPr>
          <a:xfrm>
            <a:off x="5981700" y="3295650"/>
            <a:ext cx="2571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SJ Monotech pathway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1E98511-F20A-47AD-9A39-FA67FC2B428F}"/>
              </a:ext>
            </a:extLst>
          </p:cNvPr>
          <p:cNvSpPr>
            <a:spLocks noGrp="1"/>
          </p:cNvSpPr>
          <p:nvPr/>
        </p:nvSpPr>
        <p:spPr>
          <a:xfrm>
            <a:off x="5981700" y="3619500"/>
            <a:ext cx="476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7362F"/>
                </a:solidFill>
              </a:defRPr>
            </a:pPr>
            <a:r>
              <a:rPr sz="1875" b="1">
                <a:solidFill>
                  <a:srgbClr val="17362F"/>
                </a:solidFill>
              </a:rPr>
              <a:t>Secondary dross  →  purified Al-bearing solution  →  Al(OH)₃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DF8C1D0-A3FD-42E6-94E7-D1A36D6CB8CA}"/>
              </a:ext>
            </a:extLst>
          </p:cNvPr>
          <p:cNvSpPr>
            <a:spLocks noGrp="1"/>
          </p:cNvSpPr>
          <p:nvPr/>
        </p:nvSpPr>
        <p:spPr>
          <a:xfrm>
            <a:off x="5981700" y="441007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A circular feedstock pathway designed to recover material value and reduce landfill dependence.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2B79CFD-9235-427A-A882-0ADA3899C55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847898B-11AC-438D-ACAC-33226B65096E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40690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37091276-2F2E-46D2-A492-82CACF016346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CORE PROCESS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1C7C90C-EE42-4836-A5FB-68A93F472165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process controls each step from feed preparation to product finishing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E3F60E-DD05-4670-AF6D-ACC982920A34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operating sequence was tested at the demonstration facility.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19AE874-2E5D-4A72-9ADF-D37502E50C55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BABB555-BE8E-4E12-9AD1-28425CDEABCA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18669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5A82CA0-B480-42E1-89C9-8E6593939FC6}"/>
              </a:ext>
            </a:extLst>
          </p:cNvPr>
          <p:cNvSpPr>
            <a:spLocks noGrp="1"/>
          </p:cNvSpPr>
          <p:nvPr/>
        </p:nvSpPr>
        <p:spPr>
          <a:xfrm>
            <a:off x="781050" y="2305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8BFC9D3-9B8C-4A4C-A26D-28DB5945D780}"/>
              </a:ext>
            </a:extLst>
          </p:cNvPr>
          <p:cNvSpPr>
            <a:spLocks noGrp="1"/>
          </p:cNvSpPr>
          <p:nvPr/>
        </p:nvSpPr>
        <p:spPr>
          <a:xfrm>
            <a:off x="781050" y="2724150"/>
            <a:ext cx="152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Feed preparation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7105447-FB77-4337-9E26-94C1DB59B1A1}"/>
              </a:ext>
            </a:extLst>
          </p:cNvPr>
          <p:cNvSpPr>
            <a:spLocks noGrp="1"/>
          </p:cNvSpPr>
          <p:nvPr/>
        </p:nvSpPr>
        <p:spPr>
          <a:xfrm>
            <a:off x="2495550" y="2571750"/>
            <a:ext cx="285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→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8ACAD1E-0EBD-4232-9B55-E7BC09369364}"/>
              </a:ext>
            </a:extLst>
          </p:cNvPr>
          <p:cNvSpPr>
            <a:spLocks noGrp="1"/>
          </p:cNvSpPr>
          <p:nvPr/>
        </p:nvSpPr>
        <p:spPr>
          <a:xfrm>
            <a:off x="2781300" y="2190750"/>
            <a:ext cx="18669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75BA2BE-2270-4828-94B5-A97D3C15FA86}"/>
              </a:ext>
            </a:extLst>
          </p:cNvPr>
          <p:cNvSpPr>
            <a:spLocks noGrp="1"/>
          </p:cNvSpPr>
          <p:nvPr/>
        </p:nvSpPr>
        <p:spPr>
          <a:xfrm>
            <a:off x="2952750" y="2305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9904C9F-C551-40CC-8418-84837A77622C}"/>
              </a:ext>
            </a:extLst>
          </p:cNvPr>
          <p:cNvSpPr>
            <a:spLocks noGrp="1"/>
          </p:cNvSpPr>
          <p:nvPr/>
        </p:nvSpPr>
        <p:spPr>
          <a:xfrm>
            <a:off x="2952750" y="2724150"/>
            <a:ext cx="152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Controlled reaction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A59D5F-48B9-4E57-AA10-490C17B9ABFF}"/>
              </a:ext>
            </a:extLst>
          </p:cNvPr>
          <p:cNvSpPr>
            <a:spLocks noGrp="1"/>
          </p:cNvSpPr>
          <p:nvPr/>
        </p:nvSpPr>
        <p:spPr>
          <a:xfrm>
            <a:off x="4667250" y="2571750"/>
            <a:ext cx="285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→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91844AB-AD68-42B7-B412-52C65A24409D}"/>
              </a:ext>
            </a:extLst>
          </p:cNvPr>
          <p:cNvSpPr>
            <a:spLocks noGrp="1"/>
          </p:cNvSpPr>
          <p:nvPr/>
        </p:nvSpPr>
        <p:spPr>
          <a:xfrm>
            <a:off x="4953000" y="2190750"/>
            <a:ext cx="18669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805805-39F7-446C-81ED-8043D8EDAA06}"/>
              </a:ext>
            </a:extLst>
          </p:cNvPr>
          <p:cNvSpPr>
            <a:spLocks noGrp="1"/>
          </p:cNvSpPr>
          <p:nvPr/>
        </p:nvSpPr>
        <p:spPr>
          <a:xfrm>
            <a:off x="5124450" y="2305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3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C0726-7C97-45EC-9EC2-BA5996D133E0}"/>
              </a:ext>
            </a:extLst>
          </p:cNvPr>
          <p:cNvSpPr>
            <a:spLocks noGrp="1"/>
          </p:cNvSpPr>
          <p:nvPr/>
        </p:nvSpPr>
        <p:spPr>
          <a:xfrm>
            <a:off x="5124450" y="2724150"/>
            <a:ext cx="152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Solid-liquid separation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901270-83B6-41BA-877F-035E15B06309}"/>
              </a:ext>
            </a:extLst>
          </p:cNvPr>
          <p:cNvSpPr>
            <a:spLocks noGrp="1"/>
          </p:cNvSpPr>
          <p:nvPr/>
        </p:nvSpPr>
        <p:spPr>
          <a:xfrm>
            <a:off x="6838950" y="2571750"/>
            <a:ext cx="285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→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0240F60E-7E0A-4127-BAE0-D19BD1696BF1}"/>
              </a:ext>
            </a:extLst>
          </p:cNvPr>
          <p:cNvSpPr>
            <a:spLocks noGrp="1"/>
          </p:cNvSpPr>
          <p:nvPr/>
        </p:nvSpPr>
        <p:spPr>
          <a:xfrm>
            <a:off x="7124700" y="2190750"/>
            <a:ext cx="1866900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81D8760-732F-410F-8B45-1296E2EABE91}"/>
              </a:ext>
            </a:extLst>
          </p:cNvPr>
          <p:cNvSpPr>
            <a:spLocks noGrp="1"/>
          </p:cNvSpPr>
          <p:nvPr/>
        </p:nvSpPr>
        <p:spPr>
          <a:xfrm>
            <a:off x="7296150" y="2305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4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FF87A66-3843-4559-94B2-B52EC71F4004}"/>
              </a:ext>
            </a:extLst>
          </p:cNvPr>
          <p:cNvSpPr>
            <a:spLocks noGrp="1"/>
          </p:cNvSpPr>
          <p:nvPr/>
        </p:nvSpPr>
        <p:spPr>
          <a:xfrm>
            <a:off x="7296150" y="2724150"/>
            <a:ext cx="152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Precipitation and refining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EF65DCA-9D19-4DBC-B320-EFD73A091FBE}"/>
              </a:ext>
            </a:extLst>
          </p:cNvPr>
          <p:cNvSpPr>
            <a:spLocks noGrp="1"/>
          </p:cNvSpPr>
          <p:nvPr/>
        </p:nvSpPr>
        <p:spPr>
          <a:xfrm>
            <a:off x="9010650" y="2571750"/>
            <a:ext cx="285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→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AAC05F6-1BB8-4342-974E-AAFDC269186A}"/>
              </a:ext>
            </a:extLst>
          </p:cNvPr>
          <p:cNvSpPr>
            <a:spLocks noGrp="1"/>
          </p:cNvSpPr>
          <p:nvPr/>
        </p:nvSpPr>
        <p:spPr>
          <a:xfrm>
            <a:off x="9296400" y="2190750"/>
            <a:ext cx="1866900" cy="1428750"/>
          </a:xfrm>
          <a:prstGeom prst="roundRect">
            <a:avLst>
              <a:gd name="adj" fmla="val 8000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3A05FB3-5C66-4144-9588-8D7614CB58DC}"/>
              </a:ext>
            </a:extLst>
          </p:cNvPr>
          <p:cNvSpPr>
            <a:spLocks noGrp="1"/>
          </p:cNvSpPr>
          <p:nvPr/>
        </p:nvSpPr>
        <p:spPr>
          <a:xfrm>
            <a:off x="9467850" y="2305050"/>
            <a:ext cx="4000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28451"/>
                </a:solidFill>
              </a:defRPr>
            </a:pPr>
            <a:r>
              <a:rPr sz="2100" b="1">
                <a:solidFill>
                  <a:srgbClr val="128451"/>
                </a:soli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54820BF-D75A-47D1-BA1C-293FE45F775B}"/>
              </a:ext>
            </a:extLst>
          </p:cNvPr>
          <p:cNvSpPr>
            <a:spLocks noGrp="1"/>
          </p:cNvSpPr>
          <p:nvPr/>
        </p:nvSpPr>
        <p:spPr>
          <a:xfrm>
            <a:off x="9467850" y="2724150"/>
            <a:ext cx="152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Drying and classification</a:t>
            </a:r>
          </a:p>
        </p:txBody>
      </p:sp>
      <p:pic>
        <p:nvPicPr>
          <p:cNvPr id="53" name="그림 52"/>
          <p:cNvPicPr>
            <a:picLocks noChangeAspect="1"/>
          </p:cNvPicPr>
          <p:nvPr/>
        </p:nvPicPr>
        <p:blipFill>
          <a:blip r:embed="rId3"/>
          <a:srcRect l="7423" r="7423"/>
          <a:stretch>
            <a:fillRect/>
          </a:stretch>
        </p:blipFill>
        <p:spPr>
          <a:xfrm>
            <a:off x="609600" y="4000500"/>
            <a:ext cx="2381250" cy="1619250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4"/>
          <a:srcRect l="6987" r="6987"/>
          <a:stretch>
            <a:fillRect/>
          </a:stretch>
        </p:blipFill>
        <p:spPr>
          <a:xfrm>
            <a:off x="3171825" y="4000500"/>
            <a:ext cx="2381250" cy="1619250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5"/>
          <a:srcRect l="23642" r="23642"/>
          <a:stretch>
            <a:fillRect/>
          </a:stretch>
        </p:blipFill>
        <p:spPr>
          <a:xfrm>
            <a:off x="5734050" y="4000500"/>
            <a:ext cx="2381250" cy="1619250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6"/>
          <a:srcRect l="11037" r="11037"/>
          <a:stretch>
            <a:fillRect/>
          </a:stretch>
        </p:blipFill>
        <p:spPr>
          <a:xfrm>
            <a:off x="8296275" y="4000500"/>
            <a:ext cx="2905125" cy="1619250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42874E53-1EAD-45BE-99CA-C1FF0E78CECB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EA36241-FEB6-4901-80B9-8BCBEC5AA531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83126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4A9E3020-4A32-4F56-AF79-D7F2B2D3BE04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TECHNOLOGY READINESS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8EACC6F-B509-4371-A386-7AD5D136E1B0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The project has moved beyond laboratory development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A33F9E3-D86F-462C-A022-7DB4EA5FAEFA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Commercial scale-up follows a completed sequence of development, operation and market validation.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3349963-50D3-4022-83F3-11652CF6EA1D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E8F96CB-FE15-42A7-B1DC-1B2D5B2F5B38}"/>
              </a:ext>
            </a:extLst>
          </p:cNvPr>
          <p:cNvSpPr>
            <a:spLocks noGrp="1"/>
          </p:cNvSpPr>
          <p:nvPr/>
        </p:nvSpPr>
        <p:spPr>
          <a:xfrm>
            <a:off x="609600" y="2047875"/>
            <a:ext cx="57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01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8D3BBDB-1CB7-40CB-884A-5CD1BD2C081C}"/>
              </a:ext>
            </a:extLst>
          </p:cNvPr>
          <p:cNvSpPr>
            <a:spLocks noGrp="1"/>
          </p:cNvSpPr>
          <p:nvPr/>
        </p:nvSpPr>
        <p:spPr>
          <a:xfrm>
            <a:off x="1295400" y="2047875"/>
            <a:ext cx="990600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1BE857-A027-4B88-9B36-7CE23A6FD7F5}"/>
              </a:ext>
            </a:extLst>
          </p:cNvPr>
          <p:cNvSpPr>
            <a:spLocks noGrp="1"/>
          </p:cNvSpPr>
          <p:nvPr/>
        </p:nvSpPr>
        <p:spPr>
          <a:xfrm>
            <a:off x="1543050" y="2133600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Laboratory development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3928DD1-D0BA-4E3C-85C5-78662BBA4BCF}"/>
              </a:ext>
            </a:extLst>
          </p:cNvPr>
          <p:cNvSpPr>
            <a:spLocks noGrp="1"/>
          </p:cNvSpPr>
          <p:nvPr/>
        </p:nvSpPr>
        <p:spPr>
          <a:xfrm>
            <a:off x="4762500" y="21336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Completed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D6C82D5-F976-4B3F-8CDC-681C0AE58528}"/>
              </a:ext>
            </a:extLst>
          </p:cNvPr>
          <p:cNvSpPr>
            <a:spLocks noGrp="1"/>
          </p:cNvSpPr>
          <p:nvPr/>
        </p:nvSpPr>
        <p:spPr>
          <a:xfrm>
            <a:off x="7181850" y="2133600"/>
            <a:ext cx="3714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Patent development and process testing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A6E2AA0-20D0-452E-8C66-8800D3AFA2ED}"/>
              </a:ext>
            </a:extLst>
          </p:cNvPr>
          <p:cNvSpPr>
            <a:spLocks noGrp="1"/>
          </p:cNvSpPr>
          <p:nvPr/>
        </p:nvSpPr>
        <p:spPr>
          <a:xfrm>
            <a:off x="609600" y="2905125"/>
            <a:ext cx="57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02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8CD62D9-3561-418D-AA1B-D0A46CC9E454}"/>
              </a:ext>
            </a:extLst>
          </p:cNvPr>
          <p:cNvSpPr>
            <a:spLocks noGrp="1"/>
          </p:cNvSpPr>
          <p:nvPr/>
        </p:nvSpPr>
        <p:spPr>
          <a:xfrm>
            <a:off x="1295400" y="2905125"/>
            <a:ext cx="990600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24421B7-67A6-4990-BFBB-0308A9ED1A05}"/>
              </a:ext>
            </a:extLst>
          </p:cNvPr>
          <p:cNvSpPr>
            <a:spLocks noGrp="1"/>
          </p:cNvSpPr>
          <p:nvPr/>
        </p:nvSpPr>
        <p:spPr>
          <a:xfrm>
            <a:off x="1543050" y="2990850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150 t/y demonstration plant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35A29C3-795B-4DB0-8EF1-4B8A01D49EF4}"/>
              </a:ext>
            </a:extLst>
          </p:cNvPr>
          <p:cNvSpPr>
            <a:spLocks noGrp="1"/>
          </p:cNvSpPr>
          <p:nvPr/>
        </p:nvSpPr>
        <p:spPr>
          <a:xfrm>
            <a:off x="4762500" y="29908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Completed and operated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8E3CF63-4D2B-4D05-94E9-D525721B0F2C}"/>
              </a:ext>
            </a:extLst>
          </p:cNvPr>
          <p:cNvSpPr>
            <a:spLocks noGrp="1"/>
          </p:cNvSpPr>
          <p:nvPr/>
        </p:nvSpPr>
        <p:spPr>
          <a:xfrm>
            <a:off x="7181850" y="2990850"/>
            <a:ext cx="3714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Approximately one year of actual operation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7395BE0-1506-4FC7-B0E7-2BE54659E0CF}"/>
              </a:ext>
            </a:extLst>
          </p:cNvPr>
          <p:cNvSpPr>
            <a:spLocks noGrp="1"/>
          </p:cNvSpPr>
          <p:nvPr/>
        </p:nvSpPr>
        <p:spPr>
          <a:xfrm>
            <a:off x="609600" y="3762375"/>
            <a:ext cx="57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03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F9F8761-FB82-498A-938C-BE78FF5E79E1}"/>
              </a:ext>
            </a:extLst>
          </p:cNvPr>
          <p:cNvSpPr>
            <a:spLocks noGrp="1"/>
          </p:cNvSpPr>
          <p:nvPr/>
        </p:nvSpPr>
        <p:spPr>
          <a:xfrm>
            <a:off x="1295400" y="3762375"/>
            <a:ext cx="9906000" cy="64770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A7A3F0C-A923-42EB-A074-E08C64B84D1E}"/>
              </a:ext>
            </a:extLst>
          </p:cNvPr>
          <p:cNvSpPr>
            <a:spLocks noGrp="1"/>
          </p:cNvSpPr>
          <p:nvPr/>
        </p:nvSpPr>
        <p:spPr>
          <a:xfrm>
            <a:off x="1543050" y="3848100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Product and export validation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D0C43B6-ABCE-4CA4-A32A-3411DA2C3365}"/>
              </a:ext>
            </a:extLst>
          </p:cNvPr>
          <p:cNvSpPr>
            <a:spLocks noGrp="1"/>
          </p:cNvSpPr>
          <p:nvPr/>
        </p:nvSpPr>
        <p:spPr>
          <a:xfrm>
            <a:off x="4762500" y="384810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Completed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9108AA6-60B9-4459-9E17-35050F13B88D}"/>
              </a:ext>
            </a:extLst>
          </p:cNvPr>
          <p:cNvSpPr>
            <a:spLocks noGrp="1"/>
          </p:cNvSpPr>
          <p:nvPr/>
        </p:nvSpPr>
        <p:spPr>
          <a:xfrm>
            <a:off x="7181850" y="3848100"/>
            <a:ext cx="3714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Product production, analysis and export experience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00EE43D-9DB6-42FF-8837-ED5590BB80C6}"/>
              </a:ext>
            </a:extLst>
          </p:cNvPr>
          <p:cNvSpPr>
            <a:spLocks noGrp="1"/>
          </p:cNvSpPr>
          <p:nvPr/>
        </p:nvSpPr>
        <p:spPr>
          <a:xfrm>
            <a:off x="609600" y="4619625"/>
            <a:ext cx="571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28451"/>
                </a:solidFill>
              </a:defRPr>
            </a:pPr>
            <a:r>
              <a:rPr sz="1950" b="1">
                <a:solidFill>
                  <a:srgbClr val="128451"/>
                </a:solidFill>
              </a:rPr>
              <a:t>04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3CE6570-C6F9-4ED8-84D3-C74C16B303D0}"/>
              </a:ext>
            </a:extLst>
          </p:cNvPr>
          <p:cNvSpPr>
            <a:spLocks noGrp="1"/>
          </p:cNvSpPr>
          <p:nvPr/>
        </p:nvSpPr>
        <p:spPr>
          <a:xfrm>
            <a:off x="1295400" y="4619625"/>
            <a:ext cx="9906000" cy="647700"/>
          </a:xfrm>
          <a:prstGeom prst="roundRect">
            <a:avLst>
              <a:gd name="adj" fmla="val 17647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FD44F83-7016-4FC2-909B-73D06FBCF4DC}"/>
              </a:ext>
            </a:extLst>
          </p:cNvPr>
          <p:cNvSpPr>
            <a:spLocks noGrp="1"/>
          </p:cNvSpPr>
          <p:nvPr/>
        </p:nvSpPr>
        <p:spPr>
          <a:xfrm>
            <a:off x="1543050" y="4705350"/>
            <a:ext cx="3143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7362F"/>
                </a:solidFill>
              </a:defRPr>
            </a:pPr>
            <a:r>
              <a:rPr sz="1500" b="1">
                <a:solidFill>
                  <a:srgbClr val="17362F"/>
                </a:solidFill>
              </a:rPr>
              <a:t>15,000 t/y commercial plant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88F7ECF-5A03-4207-BE03-4050D720F73D}"/>
              </a:ext>
            </a:extLst>
          </p:cNvPr>
          <p:cNvSpPr>
            <a:spLocks noGrp="1"/>
          </p:cNvSpPr>
          <p:nvPr/>
        </p:nvSpPr>
        <p:spPr>
          <a:xfrm>
            <a:off x="4762500" y="4705350"/>
            <a:ext cx="23812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28451"/>
                </a:solidFill>
              </a:defRPr>
            </a:pPr>
            <a:r>
              <a:rPr sz="1350" b="1">
                <a:solidFill>
                  <a:srgbClr val="128451"/>
                </a:solidFill>
              </a:rPr>
              <a:t>Scale-up stage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04C1FBA-3F77-4B80-AB04-F47667C80CF5}"/>
              </a:ext>
            </a:extLst>
          </p:cNvPr>
          <p:cNvSpPr>
            <a:spLocks noGrp="1"/>
          </p:cNvSpPr>
          <p:nvPr/>
        </p:nvSpPr>
        <p:spPr>
          <a:xfrm>
            <a:off x="7181850" y="4705350"/>
            <a:ext cx="3714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A7069"/>
                </a:solidFill>
              </a:defRPr>
            </a:pPr>
            <a:r>
              <a:rPr sz="1275" b="0">
                <a:solidFill>
                  <a:srgbClr val="5A7069"/>
                </a:solidFill>
              </a:rPr>
              <a:t>Engineering and financing for commercial deployment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B80FFF0-E3E9-4521-8CDF-8F0ED3315C19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DFED4DE-B0AA-4BD5-A333-BB233C4FBDDD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25585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2C83659-BDA1-4F78-8CA2-2DED118BC889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DEMONSTRATION EVIDENCE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0D8B5DA-61E2-468C-9E53-AA771D2AB64C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One year of plant operation created the scale-up data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7CE6B91-67B6-44D2-93D4-8970645BE262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demonstration facility processed actual feedstock and validated the integrated operating sequence.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BE56098-D368-4F86-BBCE-7CF3F3AA2665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rcRect l="700" r="700"/>
          <a:stretch>
            <a:fillRect/>
          </a:stretch>
        </p:blipFill>
        <p:spPr>
          <a:xfrm>
            <a:off x="609600" y="1952625"/>
            <a:ext cx="4762500" cy="276225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/>
          <a:srcRect t="1475" b="1475"/>
          <a:stretch>
            <a:fillRect/>
          </a:stretch>
        </p:blipFill>
        <p:spPr>
          <a:xfrm>
            <a:off x="609600" y="4905375"/>
            <a:ext cx="2286000" cy="1143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5"/>
          <a:srcRect l="1463" r="1463"/>
          <a:stretch>
            <a:fillRect/>
          </a:stretch>
        </p:blipFill>
        <p:spPr>
          <a:xfrm>
            <a:off x="3086100" y="4905375"/>
            <a:ext cx="2286000" cy="1143000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964430C-B67F-4160-91F9-2CF201B2A18C}"/>
              </a:ext>
            </a:extLst>
          </p:cNvPr>
          <p:cNvSpPr>
            <a:spLocks noGrp="1"/>
          </p:cNvSpPr>
          <p:nvPr/>
        </p:nvSpPr>
        <p:spPr>
          <a:xfrm>
            <a:off x="5810250" y="1952625"/>
            <a:ext cx="24765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97B03B7-782C-44FA-9067-28572C09C002}"/>
              </a:ext>
            </a:extLst>
          </p:cNvPr>
          <p:cNvSpPr>
            <a:spLocks noGrp="1"/>
          </p:cNvSpPr>
          <p:nvPr/>
        </p:nvSpPr>
        <p:spPr>
          <a:xfrm>
            <a:off x="6038850" y="2076450"/>
            <a:ext cx="20193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150 t/y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C074AD9-7024-41F1-97F8-AC67ADA8C12A}"/>
              </a:ext>
            </a:extLst>
          </p:cNvPr>
          <p:cNvSpPr>
            <a:spLocks noGrp="1"/>
          </p:cNvSpPr>
          <p:nvPr/>
        </p:nvSpPr>
        <p:spPr>
          <a:xfrm>
            <a:off x="6038850" y="2543175"/>
            <a:ext cx="20193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NAMEPLATE CAPACITY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7E8FB83-3A72-4377-916B-E05E86D6C596}"/>
              </a:ext>
            </a:extLst>
          </p:cNvPr>
          <p:cNvSpPr>
            <a:spLocks noGrp="1"/>
          </p:cNvSpPr>
          <p:nvPr/>
        </p:nvSpPr>
        <p:spPr>
          <a:xfrm>
            <a:off x="8477250" y="1952625"/>
            <a:ext cx="27241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8FC9831-991B-4850-BDAF-4333A72AEF42}"/>
              </a:ext>
            </a:extLst>
          </p:cNvPr>
          <p:cNvSpPr>
            <a:spLocks noGrp="1"/>
          </p:cNvSpPr>
          <p:nvPr/>
        </p:nvSpPr>
        <p:spPr>
          <a:xfrm>
            <a:off x="8705850" y="2076450"/>
            <a:ext cx="22669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~12 months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A4426A-7A44-44A8-94BD-CA982A672607}"/>
              </a:ext>
            </a:extLst>
          </p:cNvPr>
          <p:cNvSpPr>
            <a:spLocks noGrp="1"/>
          </p:cNvSpPr>
          <p:nvPr/>
        </p:nvSpPr>
        <p:spPr>
          <a:xfrm>
            <a:off x="8705850" y="2543175"/>
            <a:ext cx="2266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OPERATING PERIOD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D28DEA0-BEEB-457D-98C5-CC4A58F2AB11}"/>
              </a:ext>
            </a:extLst>
          </p:cNvPr>
          <p:cNvSpPr>
            <a:spLocks noGrp="1"/>
          </p:cNvSpPr>
          <p:nvPr/>
        </p:nvSpPr>
        <p:spPr>
          <a:xfrm>
            <a:off x="5810250" y="331470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28451"/>
                </a:solidFill>
              </a:defRPr>
            </a:pPr>
            <a:r>
              <a:rPr sz="1575" b="1">
                <a:solidFill>
                  <a:srgbClr val="128451"/>
                </a:solidFill>
              </a:rPr>
              <a:t>Data generated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E48407B-1C5A-4BDF-AECA-2AC8A86B5139}"/>
              </a:ext>
            </a:extLst>
          </p:cNvPr>
          <p:cNvSpPr>
            <a:spLocks noGrp="1"/>
          </p:cNvSpPr>
          <p:nvPr/>
        </p:nvSpPr>
        <p:spPr>
          <a:xfrm>
            <a:off x="5810250" y="3714750"/>
            <a:ext cx="53911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Mass balance and recovery performance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Reagent and utility consumption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Equipment operating conditions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Product quality and consistency</a:t>
            </a:r>
          </a:p>
          <a:p>
            <a:pPr algn="l">
              <a:defRPr sz="1425" b="0">
                <a:solidFill>
                  <a:srgbClr val="17362F"/>
                </a:solidFill>
              </a:defRPr>
            </a:pPr>
            <a:r>
              <a:rPr sz="1425" b="0">
                <a:solidFill>
                  <a:srgbClr val="17362F"/>
                </a:solidFill>
              </a:rPr>
              <a:t>• Labour and maintenance requirements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0D3AE37-E9C8-4207-A1B1-56C30F9F8714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FD85798-617B-40D5-9C96-6C848D8949D7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68231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1AB6505-0A21-4601-B4C9-68ED6CA13663}"/>
              </a:ext>
            </a:extLst>
          </p:cNvPr>
          <p:cNvSpPr>
            <a:spLocks noGrp="1"/>
          </p:cNvSpPr>
          <p:nvPr/>
        </p:nvSpPr>
        <p:spPr>
          <a:xfrm>
            <a:off x="609600" y="28575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28451"/>
                </a:solidFill>
              </a:defRPr>
            </a:pPr>
            <a:r>
              <a:rPr sz="975" b="1">
                <a:solidFill>
                  <a:srgbClr val="128451"/>
                </a:solidFill>
              </a:rPr>
              <a:t>COMMERCIAL VALIDATION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3853A74-ACB3-4017-91D8-35326712018F}"/>
              </a:ext>
            </a:extLst>
          </p:cNvPr>
          <p:cNvSpPr>
            <a:spLocks noGrp="1"/>
          </p:cNvSpPr>
          <p:nvPr/>
        </p:nvSpPr>
        <p:spPr>
          <a:xfrm>
            <a:off x="609600" y="581025"/>
            <a:ext cx="10953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17362F"/>
                </a:solidFill>
              </a:defRPr>
            </a:pPr>
            <a:r>
              <a:rPr sz="2550" b="1">
                <a:solidFill>
                  <a:srgbClr val="17362F"/>
                </a:solidFill>
              </a:rPr>
              <a:t>Products were manufactured, evaluated and exported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A52A2A4-2C83-4A3D-9764-1D55F7CDE69C}"/>
              </a:ext>
            </a:extLst>
          </p:cNvPr>
          <p:cNvSpPr>
            <a:spLocks noGrp="1"/>
          </p:cNvSpPr>
          <p:nvPr/>
        </p:nvSpPr>
        <p:spPr>
          <a:xfrm>
            <a:off x="609600" y="1133475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A7069"/>
                </a:solidFill>
              </a:defRPr>
            </a:pPr>
            <a:r>
              <a:rPr sz="1200" b="0">
                <a:solidFill>
                  <a:srgbClr val="5A7069"/>
                </a:solidFill>
              </a:rPr>
              <a:t>The project has already completed the first commercial steps beyond pilot-scale experimentation.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BA72175-47BA-432B-A192-EAE45590003E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28575"/>
          </a:xfrm>
          <a:prstGeom prst="rect">
            <a:avLst/>
          </a:prstGeom>
          <a:solidFill>
            <a:srgbClr val="128451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rcRect l="5600" r="5600"/>
          <a:stretch>
            <a:fillRect/>
          </a:stretch>
        </p:blipFill>
        <p:spPr>
          <a:xfrm>
            <a:off x="609600" y="1952625"/>
            <a:ext cx="4381500" cy="2143125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/>
          <a:srcRect t="18588" b="18588"/>
          <a:stretch>
            <a:fillRect/>
          </a:stretch>
        </p:blipFill>
        <p:spPr>
          <a:xfrm>
            <a:off x="609600" y="4286250"/>
            <a:ext cx="4381500" cy="1666875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D0AEC4F-2302-4B64-926B-15AF6CF15255}"/>
              </a:ext>
            </a:extLst>
          </p:cNvPr>
          <p:cNvSpPr>
            <a:spLocks noGrp="1"/>
          </p:cNvSpPr>
          <p:nvPr/>
        </p:nvSpPr>
        <p:spPr>
          <a:xfrm>
            <a:off x="5429250" y="1952625"/>
            <a:ext cx="257175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EA3F540-7218-4D27-9C9A-C8428E59609B}"/>
              </a:ext>
            </a:extLst>
          </p:cNvPr>
          <p:cNvSpPr>
            <a:spLocks noGrp="1"/>
          </p:cNvSpPr>
          <p:nvPr/>
        </p:nvSpPr>
        <p:spPr>
          <a:xfrm>
            <a:off x="5657850" y="2076450"/>
            <a:ext cx="2114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~30 t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1C6855D-E871-438A-B40C-4635AED9920A}"/>
              </a:ext>
            </a:extLst>
          </p:cNvPr>
          <p:cNvSpPr>
            <a:spLocks noGrp="1"/>
          </p:cNvSpPr>
          <p:nvPr/>
        </p:nvSpPr>
        <p:spPr>
          <a:xfrm>
            <a:off x="5657850" y="2543175"/>
            <a:ext cx="2114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ACTUAL PRODUCT PRODUCED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A7DCDBD-7FA7-441D-B76C-C5AF7499F9FD}"/>
              </a:ext>
            </a:extLst>
          </p:cNvPr>
          <p:cNvSpPr>
            <a:spLocks noGrp="1"/>
          </p:cNvSpPr>
          <p:nvPr/>
        </p:nvSpPr>
        <p:spPr>
          <a:xfrm>
            <a:off x="8229600" y="1952625"/>
            <a:ext cx="2971800" cy="106680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9F7D4FF-B2B3-4810-9BBB-B77DD85E5A32}"/>
              </a:ext>
            </a:extLst>
          </p:cNvPr>
          <p:cNvSpPr>
            <a:spLocks noGrp="1"/>
          </p:cNvSpPr>
          <p:nvPr/>
        </p:nvSpPr>
        <p:spPr>
          <a:xfrm>
            <a:off x="8458200" y="2076450"/>
            <a:ext cx="25146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128451"/>
                </a:solidFill>
              </a:defRPr>
            </a:pPr>
            <a:r>
              <a:rPr sz="2400" b="1">
                <a:solidFill>
                  <a:srgbClr val="128451"/>
                </a:solidFill>
              </a:rPr>
              <a:t>~5 t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037CF71-4883-4880-9BB6-0ED020803CF1}"/>
              </a:ext>
            </a:extLst>
          </p:cNvPr>
          <p:cNvSpPr>
            <a:spLocks noGrp="1"/>
          </p:cNvSpPr>
          <p:nvPr/>
        </p:nvSpPr>
        <p:spPr>
          <a:xfrm>
            <a:off x="8458200" y="2543175"/>
            <a:ext cx="25146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5A7069"/>
                </a:solidFill>
              </a:defRPr>
            </a:pPr>
            <a:r>
              <a:rPr sz="1125" b="1">
                <a:solidFill>
                  <a:srgbClr val="5A7069"/>
                </a:solidFill>
              </a:rPr>
              <a:t>PRODUCT EXPORTED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4F59D93-67EB-48B5-A22E-A2C92B2B14F9}"/>
              </a:ext>
            </a:extLst>
          </p:cNvPr>
          <p:cNvSpPr>
            <a:spLocks noGrp="1"/>
          </p:cNvSpPr>
          <p:nvPr/>
        </p:nvSpPr>
        <p:spPr>
          <a:xfrm>
            <a:off x="5429250" y="3314700"/>
            <a:ext cx="5772150" cy="2095500"/>
          </a:xfrm>
          <a:prstGeom prst="roundRect">
            <a:avLst>
              <a:gd name="adj" fmla="val 5455"/>
            </a:avLst>
          </a:prstGeom>
          <a:solidFill>
            <a:srgbClr val="DDEDE4"/>
          </a:solidFill>
          <a:ln w="0">
            <a:noFill/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CC49983-212F-4147-9E12-D11A5B76DE2F}"/>
              </a:ext>
            </a:extLst>
          </p:cNvPr>
          <p:cNvSpPr>
            <a:spLocks noGrp="1"/>
          </p:cNvSpPr>
          <p:nvPr/>
        </p:nvSpPr>
        <p:spPr>
          <a:xfrm>
            <a:off x="5676900" y="35242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28451"/>
                </a:solidFill>
              </a:defRPr>
            </a:pPr>
            <a:r>
              <a:rPr sz="1500" b="1">
                <a:solidFill>
                  <a:srgbClr val="128451"/>
                </a:solidFill>
              </a:rPr>
              <a:t>Evidence package for due diligence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6EC980-D504-4C7E-BFD5-31FB56C943D4}"/>
              </a:ext>
            </a:extLst>
          </p:cNvPr>
          <p:cNvSpPr>
            <a:spLocks noGrp="1"/>
          </p:cNvSpPr>
          <p:nvPr/>
        </p:nvSpPr>
        <p:spPr>
          <a:xfrm>
            <a:off x="5676900" y="3924300"/>
            <a:ext cx="50482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Production logs and batch records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Particle-size and whiteness test results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Customer sample evaluations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Commercial invoices and export documentation</a:t>
            </a:r>
          </a:p>
          <a:p>
            <a:pPr algn="l">
              <a:defRPr sz="1350" b="0">
                <a:solidFill>
                  <a:srgbClr val="17362F"/>
                </a:solidFill>
              </a:defRPr>
            </a:pPr>
            <a:r>
              <a:rPr sz="1350" b="0">
                <a:solidFill>
                  <a:srgbClr val="17362F"/>
                </a:solidFill>
              </a:rPr>
              <a:t>• Operating photos and equipment records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0D8A394-81A4-4989-8A5B-DFE750D650E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52387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SJ MONOTECH  |  ALUMINIUM DROSS UPCYCLING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AD0EA23-E3D3-4E43-A544-C23A59C4FD0D}"/>
              </a:ext>
            </a:extLst>
          </p:cNvPr>
          <p:cNvSpPr>
            <a:spLocks noGrp="1"/>
          </p:cNvSpPr>
          <p:nvPr/>
        </p:nvSpPr>
        <p:spPr>
          <a:xfrm>
            <a:off x="10972800" y="6477000"/>
            <a:ext cx="6096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750" b="1">
                <a:solidFill>
                  <a:srgbClr val="5A7069"/>
                </a:solidFill>
              </a:defRPr>
            </a:pPr>
            <a:r>
              <a:rPr sz="750" b="1">
                <a:solidFill>
                  <a:srgbClr val="5A7069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0829396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2840</Words>
  <Application>Microsoft Office PowerPoint</Application>
  <DocSecurity>0</DocSecurity>
  <PresentationFormat>와이드스크린</PresentationFormat>
  <Paragraphs>501</Paragraphs>
  <Slides>31</Slides>
  <Notes>31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4" baseType="lpstr">
      <vt:lpstr>Arial</vt:lpstr>
      <vt:lpstr>Calibri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Hyungkyu Park</cp:lastModifiedBy>
  <cp:revision>1</cp:revision>
  <dcterms:created xsi:type="dcterms:W3CDTF">2026-08-06T07:45:43Z</dcterms:created>
  <dcterms:modified xsi:type="dcterms:W3CDTF">2026-08-06T08:12:22Z</dcterms:modified>
</cp:coreProperties>
</file>